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4"/>
  </p:sldMasterIdLst>
  <p:notesMasterIdLst>
    <p:notesMasterId r:id="rId23"/>
  </p:notesMasterIdLst>
  <p:sldIdLst>
    <p:sldId id="339" r:id="rId5"/>
    <p:sldId id="349" r:id="rId6"/>
    <p:sldId id="263" r:id="rId7"/>
    <p:sldId id="355" r:id="rId8"/>
    <p:sldId id="358" r:id="rId9"/>
    <p:sldId id="363" r:id="rId10"/>
    <p:sldId id="364" r:id="rId11"/>
    <p:sldId id="366" r:id="rId12"/>
    <p:sldId id="377" r:id="rId13"/>
    <p:sldId id="360" r:id="rId14"/>
    <p:sldId id="373" r:id="rId15"/>
    <p:sldId id="380" r:id="rId16"/>
    <p:sldId id="375" r:id="rId17"/>
    <p:sldId id="374" r:id="rId18"/>
    <p:sldId id="371" r:id="rId19"/>
    <p:sldId id="370" r:id="rId20"/>
    <p:sldId id="379" r:id="rId21"/>
    <p:sldId id="381" r:id="rId22"/>
  </p:sldIdLst>
  <p:sldSz cx="9144000" cy="5143500" type="screen16x9"/>
  <p:notesSz cx="6888163" cy="100203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D01A20-5E5A-DE4E-3D89-F01CBD64EED9}" name="Ellen Tao" initials="ET" userId="S::ellen.tao_melbournewater.com.au#ext#@awa.asn.au::5c7f8f85-d85f-4799-98ef-d6ec0306636d" providerId="AD"/>
  <p188:author id="{969EC828-53DF-54BF-365C-93FE8BFCB004}" name="Minh Duc Nguyen" initials="MN" userId="S::mdnguyen@awa.asn.au::41e7a747-60d1-4685-950e-2267ab2badc9" providerId="AD"/>
  <p188:author id="{DAB5B076-A6F3-FEB7-D00C-B19A304183B8}" name="Lauren Randall" initials="LR" userId="S::lauren.randall_hunterwater.com.au#ext#@awa.asn.au::9724d422-9b04-43c0-aaef-86f266b76578" providerId="AD"/>
  <p188:author id="{CD67DC8A-0491-953F-8324-1557E0FEE1DC}" name="Minh Duc Nguyen" initials="MDN" userId="Minh Duc Nguyen" providerId="None"/>
  <p188:author id="{E11D5EEE-E7F7-60E0-D4B1-22BAC07A115A}" name="HOPEWELL Kelly" initials="HK" userId="S::khopewell_goldcoast.qld.gov.au#ext#@awa.asn.au::10c74c5a-544c-4221-9264-9faf09de66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lly Armstrong" initials="SA" lastIdx="6" clrIdx="0">
    <p:extLst>
      <p:ext uri="{19B8F6BF-5375-455C-9EA6-DF929625EA0E}">
        <p15:presenceInfo xmlns:p15="http://schemas.microsoft.com/office/powerpoint/2012/main" userId="S::sarmstrong@awa.asn.au::c07017d0-a44d-4b9a-a319-eff2b3dde250" providerId="AD"/>
      </p:ext>
    </p:extLst>
  </p:cmAuthor>
  <p:cmAuthor id="2" name="Minh Duc Nguyen" initials="MN" lastIdx="4" clrIdx="1">
    <p:extLst>
      <p:ext uri="{19B8F6BF-5375-455C-9EA6-DF929625EA0E}">
        <p15:presenceInfo xmlns:p15="http://schemas.microsoft.com/office/powerpoint/2012/main" userId="S::mdnguyen@awa.asn.au::41e7a747-60d1-4685-950e-2267ab2bad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63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285" autoAdjust="0"/>
  </p:normalViewPr>
  <p:slideViewPr>
    <p:cSldViewPr snapToGrid="0">
      <p:cViewPr varScale="1">
        <p:scale>
          <a:sx n="76" d="100"/>
          <a:sy n="76" d="100"/>
        </p:scale>
        <p:origin x="1157" y="62"/>
      </p:cViewPr>
      <p:guideLst>
        <p:guide orient="horz" pos="1620"/>
        <p:guide pos="2880"/>
      </p:guideLst>
    </p:cSldViewPr>
  </p:slideViewPr>
  <p:notesTextViewPr>
    <p:cViewPr>
      <p:scale>
        <a:sx n="1" d="1"/>
        <a:sy n="1" d="1"/>
      </p:scale>
      <p:origin x="0" y="-149"/>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2755"/>
          </a:xfrm>
          <a:prstGeom prst="rect">
            <a:avLst/>
          </a:prstGeom>
        </p:spPr>
        <p:txBody>
          <a:bodyPr vert="horz" lIns="96611" tIns="48306" rIns="96611" bIns="48306" rtlCol="0"/>
          <a:lstStyle>
            <a:lvl1pPr algn="l">
              <a:defRPr sz="1300"/>
            </a:lvl1pPr>
          </a:lstStyle>
          <a:p>
            <a:endParaRPr lang="en-AU" dirty="0"/>
          </a:p>
        </p:txBody>
      </p:sp>
      <p:sp>
        <p:nvSpPr>
          <p:cNvPr id="3" name="Date Placeholder 2"/>
          <p:cNvSpPr>
            <a:spLocks noGrp="1"/>
          </p:cNvSpPr>
          <p:nvPr>
            <p:ph type="dt" idx="1"/>
          </p:nvPr>
        </p:nvSpPr>
        <p:spPr>
          <a:xfrm>
            <a:off x="3901699" y="0"/>
            <a:ext cx="2984870" cy="502755"/>
          </a:xfrm>
          <a:prstGeom prst="rect">
            <a:avLst/>
          </a:prstGeom>
        </p:spPr>
        <p:txBody>
          <a:bodyPr vert="horz" lIns="96611" tIns="48306" rIns="96611" bIns="48306" rtlCol="0"/>
          <a:lstStyle>
            <a:lvl1pPr algn="r">
              <a:defRPr sz="1300"/>
            </a:lvl1pPr>
          </a:lstStyle>
          <a:p>
            <a:fld id="{F9CF376A-62E0-467A-A405-7702E504ED36}" type="datetimeFigureOut">
              <a:rPr lang="en-AU" smtClean="0"/>
              <a:t>5/02/2023</a:t>
            </a:fld>
            <a:endParaRPr lang="en-AU" dirty="0"/>
          </a:p>
        </p:txBody>
      </p:sp>
      <p:sp>
        <p:nvSpPr>
          <p:cNvPr id="4" name="Slide Image Placeholder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6611" tIns="48306" rIns="96611" bIns="48306" rtlCol="0" anchor="ctr"/>
          <a:lstStyle/>
          <a:p>
            <a:endParaRPr lang="en-AU" dirty="0"/>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1" tIns="48306" rIns="96611" bIns="483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517547"/>
            <a:ext cx="2984870" cy="502754"/>
          </a:xfrm>
          <a:prstGeom prst="rect">
            <a:avLst/>
          </a:prstGeom>
        </p:spPr>
        <p:txBody>
          <a:bodyPr vert="horz" lIns="96611" tIns="48306" rIns="96611" bIns="48306" rtlCol="0" anchor="b"/>
          <a:lstStyle>
            <a:lvl1pPr algn="l">
              <a:defRPr sz="1300"/>
            </a:lvl1pPr>
          </a:lstStyle>
          <a:p>
            <a:endParaRPr lang="en-AU" dirty="0"/>
          </a:p>
        </p:txBody>
      </p:sp>
      <p:sp>
        <p:nvSpPr>
          <p:cNvPr id="7" name="Slide Number Placeholder 6"/>
          <p:cNvSpPr>
            <a:spLocks noGrp="1"/>
          </p:cNvSpPr>
          <p:nvPr>
            <p:ph type="sldNum" sz="quarter" idx="5"/>
          </p:nvPr>
        </p:nvSpPr>
        <p:spPr>
          <a:xfrm>
            <a:off x="3901699" y="9517547"/>
            <a:ext cx="2984870" cy="502754"/>
          </a:xfrm>
          <a:prstGeom prst="rect">
            <a:avLst/>
          </a:prstGeom>
        </p:spPr>
        <p:txBody>
          <a:bodyPr vert="horz" lIns="96611" tIns="48306" rIns="96611" bIns="48306" rtlCol="0" anchor="b"/>
          <a:lstStyle>
            <a:lvl1pPr algn="r">
              <a:defRPr sz="1300"/>
            </a:lvl1pPr>
          </a:lstStyle>
          <a:p>
            <a:fld id="{CBF3BDD7-A2AB-40F9-97C4-4C0BC6DF1F8C}" type="slidenum">
              <a:rPr lang="en-AU" smtClean="0"/>
              <a:t>‹#›</a:t>
            </a:fld>
            <a:endParaRPr lang="en-AU" dirty="0"/>
          </a:p>
        </p:txBody>
      </p:sp>
    </p:spTree>
    <p:extLst>
      <p:ext uri="{BB962C8B-B14F-4D97-AF65-F5344CB8AC3E}">
        <p14:creationId xmlns:p14="http://schemas.microsoft.com/office/powerpoint/2010/main" val="2197895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BF3BDD7-A2AB-40F9-97C4-4C0BC6DF1F8C}" type="slidenum">
              <a:rPr lang="en-AU" smtClean="0"/>
              <a:t>1</a:t>
            </a:fld>
            <a:endParaRPr lang="en-AU" dirty="0"/>
          </a:p>
        </p:txBody>
      </p:sp>
    </p:spTree>
    <p:extLst>
      <p:ext uri="{BB962C8B-B14F-4D97-AF65-F5344CB8AC3E}">
        <p14:creationId xmlns:p14="http://schemas.microsoft.com/office/powerpoint/2010/main" val="1685097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46" indent="-181146">
              <a:buFont typeface="Arial" panose="020B0604020202020204" pitchFamily="34" charset="0"/>
              <a:buChar char="•"/>
            </a:pPr>
            <a:r>
              <a:rPr lang="en-AU" sz="1300" b="1" dirty="0"/>
              <a:t>There is fairly good awareness of the term ‘biosolids’</a:t>
            </a:r>
            <a:r>
              <a:rPr lang="en-AU" sz="1300" dirty="0"/>
              <a:t>: 45% have heard the term before – this is up from 33% in 2010. </a:t>
            </a:r>
          </a:p>
          <a:p>
            <a:pPr marL="181146" indent="-181146">
              <a:buFont typeface="Arial" panose="020B0604020202020204" pitchFamily="34" charset="0"/>
              <a:buChar char="•"/>
            </a:pPr>
            <a:r>
              <a:rPr lang="en-AU" sz="1300" b="1" dirty="0"/>
              <a:t>There is reasonable knowledge of biosolids: </a:t>
            </a:r>
            <a:r>
              <a:rPr lang="en-AU" sz="1300" b="0" dirty="0"/>
              <a:t>37% </a:t>
            </a:r>
            <a:r>
              <a:rPr lang="en-AU" sz="1300" dirty="0"/>
              <a:t>of participants were able to describe some aspect of what biosolids are when prompted only with the name.</a:t>
            </a:r>
          </a:p>
          <a:p>
            <a:pPr marL="181146" indent="-181146">
              <a:buFont typeface="Arial" panose="020B0604020202020204" pitchFamily="34" charset="0"/>
              <a:buChar char="•"/>
            </a:pPr>
            <a:r>
              <a:rPr lang="en-AU" sz="1300" b="1" dirty="0"/>
              <a:t>However, only 3% of participants felt they know a lot about biosolids </a:t>
            </a:r>
            <a:r>
              <a:rPr lang="en-AU" sz="1300" b="0" dirty="0"/>
              <a:t>and 20% </a:t>
            </a:r>
            <a:r>
              <a:rPr lang="en-AU" sz="1300" dirty="0"/>
              <a:t>have a little knowledge.</a:t>
            </a:r>
          </a:p>
          <a:p>
            <a:pPr marL="181146" indent="-181146">
              <a:buFont typeface="Arial" panose="020B0604020202020204" pitchFamily="34" charset="0"/>
              <a:buChar char="•"/>
            </a:pPr>
            <a:r>
              <a:rPr lang="en-AU" sz="1300" b="1" dirty="0"/>
              <a:t>As might be expected when people feel un-informed, many participants were initially unsure how they felt about biosolids: </a:t>
            </a:r>
            <a:r>
              <a:rPr lang="en-AU" sz="1300" dirty="0"/>
              <a:t>Almost 60% felt neither positive nor negative towards biosolids being used in their country or in their local area.</a:t>
            </a:r>
          </a:p>
          <a:p>
            <a:pPr marL="181146" indent="-181146">
              <a:buFont typeface="Arial" panose="020B0604020202020204" pitchFamily="34" charset="0"/>
              <a:buChar char="•"/>
            </a:pPr>
            <a:r>
              <a:rPr lang="en-AU" sz="1300" b="1" dirty="0"/>
              <a:t>But most people were not against the idea: </a:t>
            </a:r>
            <a:r>
              <a:rPr lang="en-AU" sz="1300" dirty="0"/>
              <a:t>&lt;8% felt negative about biosolids being used in their country or their local area and one-third felt positive to some extent.</a:t>
            </a:r>
          </a:p>
          <a:p>
            <a:pPr marL="181146" indent="-181146">
              <a:buFont typeface="Arial" panose="020B0604020202020204" pitchFamily="34" charset="0"/>
              <a:buChar char="•"/>
            </a:pPr>
            <a:r>
              <a:rPr lang="en-AU" sz="1300" i="1" dirty="0"/>
              <a:t>Opinion was more polarized in NZ, where people in proximity to biosolids treatment and reuse locations felt more positive than the general community.</a:t>
            </a:r>
          </a:p>
          <a:p>
            <a:pPr marL="181146" indent="-181146">
              <a:buFont typeface="Arial" panose="020B0604020202020204" pitchFamily="34" charset="0"/>
              <a:buChar char="•"/>
            </a:pPr>
            <a:endParaRPr lang="en-AU" sz="1300" dirty="0"/>
          </a:p>
          <a:p>
            <a:pPr marL="181146" indent="-181146">
              <a:buFont typeface="Arial" panose="020B0604020202020204" pitchFamily="34" charset="0"/>
              <a:buChar char="•"/>
            </a:pPr>
            <a:endParaRPr lang="en-AU" sz="1300" dirty="0"/>
          </a:p>
          <a:p>
            <a:pPr marL="181146" indent="-181146">
              <a:buFont typeface="Arial" panose="020B0604020202020204" pitchFamily="34" charset="0"/>
              <a:buChar char="•"/>
            </a:pPr>
            <a:endParaRPr lang="en-AU" sz="1300" dirty="0"/>
          </a:p>
          <a:p>
            <a:endParaRPr lang="en-AU" dirty="0"/>
          </a:p>
        </p:txBody>
      </p:sp>
      <p:sp>
        <p:nvSpPr>
          <p:cNvPr id="4" name="Slide Number Placeholder 3"/>
          <p:cNvSpPr>
            <a:spLocks noGrp="1"/>
          </p:cNvSpPr>
          <p:nvPr>
            <p:ph type="sldNum" sz="quarter" idx="5"/>
          </p:nvPr>
        </p:nvSpPr>
        <p:spPr/>
        <p:txBody>
          <a:bodyPr/>
          <a:lstStyle/>
          <a:p>
            <a:fld id="{CBF3BDD7-A2AB-40F9-97C4-4C0BC6DF1F8C}" type="slidenum">
              <a:rPr lang="en-AU" smtClean="0"/>
              <a:t>10</a:t>
            </a:fld>
            <a:endParaRPr lang="en-AU" dirty="0"/>
          </a:p>
        </p:txBody>
      </p:sp>
    </p:spTree>
    <p:extLst>
      <p:ext uri="{BB962C8B-B14F-4D97-AF65-F5344CB8AC3E}">
        <p14:creationId xmlns:p14="http://schemas.microsoft.com/office/powerpoint/2010/main" val="1584469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46" indent="-181146">
              <a:buFont typeface="Arial" panose="020B0604020202020204" pitchFamily="34" charset="0"/>
              <a:buChar char="•"/>
            </a:pPr>
            <a:r>
              <a:rPr lang="en-AU" sz="1300" dirty="0"/>
              <a:t>The study explored how sentiment about biosolids shifts when people are given more information.</a:t>
            </a:r>
          </a:p>
          <a:p>
            <a:pPr marL="181146" indent="-181146">
              <a:buFont typeface="Arial" panose="020B0604020202020204" pitchFamily="34" charset="0"/>
              <a:buChar char="•"/>
            </a:pPr>
            <a:r>
              <a:rPr lang="en-AU" sz="1300" dirty="0"/>
              <a:t>We found that positive sentiment towards biosolids doubles when people are shown a brief description of biosolids (from 36% up to 73%), while the proportion who are negative remains at a similar level.</a:t>
            </a:r>
          </a:p>
          <a:p>
            <a:pPr marL="181146" indent="-181146">
              <a:buFont typeface="Arial" panose="020B0604020202020204" pitchFamily="34" charset="0"/>
              <a:buChar char="•"/>
            </a:pPr>
            <a:r>
              <a:rPr lang="en-AU" sz="1300" dirty="0"/>
              <a:t>In other words, providing information is a good thing. </a:t>
            </a:r>
          </a:p>
          <a:p>
            <a:pPr marL="181146" indent="-181146">
              <a:buFont typeface="Arial" panose="020B0604020202020204" pitchFamily="34" charset="0"/>
              <a:buChar char="•"/>
            </a:pPr>
            <a:r>
              <a:rPr lang="en-AU" sz="1300" dirty="0"/>
              <a:t>We also observed that biosolids reuse aligns with issues people are concerned about, such as reducing pollution and recycling waste.</a:t>
            </a:r>
          </a:p>
          <a:p>
            <a:endParaRPr lang="en-AU" sz="1300" dirty="0"/>
          </a:p>
          <a:p>
            <a:r>
              <a:rPr lang="en-AU" sz="1300" dirty="0"/>
              <a:t>Those who felt positive about biosolids give reasons such as:</a:t>
            </a:r>
          </a:p>
          <a:p>
            <a:r>
              <a:rPr lang="en-AU" sz="1300" b="1" dirty="0"/>
              <a:t>Biosolids are natural and therefore better than chemical fertilisers;</a:t>
            </a:r>
            <a:endParaRPr lang="en-AU" sz="1300" dirty="0"/>
          </a:p>
          <a:p>
            <a:r>
              <a:rPr lang="en-AU" sz="1300" b="1" dirty="0"/>
              <a:t>Biosolids are a good way to reuse waste; </a:t>
            </a:r>
            <a:r>
              <a:rPr lang="en-AU" sz="1300" dirty="0"/>
              <a:t>and</a:t>
            </a:r>
          </a:p>
          <a:p>
            <a:r>
              <a:rPr lang="en-AU" sz="1300" b="1" dirty="0"/>
              <a:t>Biosolids are good for the soil.</a:t>
            </a:r>
            <a:endParaRPr lang="en-AU" sz="1300" dirty="0"/>
          </a:p>
          <a:p>
            <a:endParaRPr lang="en-AU" sz="1300" dirty="0"/>
          </a:p>
          <a:p>
            <a:r>
              <a:rPr lang="en-AU" sz="1300" dirty="0"/>
              <a:t>Those who felt negative or unsure about biosolids give reasons such as:</a:t>
            </a:r>
          </a:p>
          <a:p>
            <a:r>
              <a:rPr lang="en-AU" sz="1300" b="1" dirty="0"/>
              <a:t>I don’t have enough information to make a decision; </a:t>
            </a:r>
            <a:r>
              <a:rPr lang="en-AU" sz="1300" dirty="0"/>
              <a:t>and</a:t>
            </a:r>
          </a:p>
          <a:p>
            <a:r>
              <a:rPr lang="en-AU" sz="1300" b="1" dirty="0"/>
              <a:t>I don’t know what the long-term health and environmental impacts are.</a:t>
            </a:r>
          </a:p>
          <a:p>
            <a:r>
              <a:rPr lang="en-AU" sz="1300" dirty="0"/>
              <a:t>Anyone who has been involved in community engagement projects would probably agree that this is not really unexpected. </a:t>
            </a:r>
          </a:p>
          <a:p>
            <a:pPr marL="181146" indent="-181146">
              <a:buFont typeface="Arial" panose="020B0604020202020204" pitchFamily="34" charset="0"/>
              <a:buChar char="•"/>
            </a:pPr>
            <a:endParaRPr lang="en-AU" sz="1300" dirty="0"/>
          </a:p>
          <a:p>
            <a:pPr marL="181146" indent="-181146">
              <a:buFont typeface="Arial" panose="020B0604020202020204" pitchFamily="34" charset="0"/>
              <a:buChar char="•"/>
            </a:pPr>
            <a:endParaRPr lang="en-AU" sz="1300" dirty="0"/>
          </a:p>
          <a:p>
            <a:endParaRPr lang="en-AU" dirty="0"/>
          </a:p>
        </p:txBody>
      </p:sp>
      <p:sp>
        <p:nvSpPr>
          <p:cNvPr id="4" name="Slide Number Placeholder 3"/>
          <p:cNvSpPr>
            <a:spLocks noGrp="1"/>
          </p:cNvSpPr>
          <p:nvPr>
            <p:ph type="sldNum" sz="quarter" idx="5"/>
          </p:nvPr>
        </p:nvSpPr>
        <p:spPr/>
        <p:txBody>
          <a:bodyPr/>
          <a:lstStyle/>
          <a:p>
            <a:fld id="{CBF3BDD7-A2AB-40F9-97C4-4C0BC6DF1F8C}" type="slidenum">
              <a:rPr lang="en-AU" smtClean="0"/>
              <a:t>11</a:t>
            </a:fld>
            <a:endParaRPr lang="en-AU" dirty="0"/>
          </a:p>
        </p:txBody>
      </p:sp>
    </p:spTree>
    <p:extLst>
      <p:ext uri="{BB962C8B-B14F-4D97-AF65-F5344CB8AC3E}">
        <p14:creationId xmlns:p14="http://schemas.microsoft.com/office/powerpoint/2010/main" val="2034722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46" indent="-181146">
              <a:buFont typeface="Arial" panose="020B0604020202020204" pitchFamily="34" charset="0"/>
              <a:buChar char="•"/>
            </a:pPr>
            <a:r>
              <a:rPr lang="en-AU" sz="1100" dirty="0"/>
              <a:t>The study examined how public opinion shifted when exposed to messages for and against the use of biosolids in their local area. Data modelling was used to identify the messages that had the greatest impact on people’s perceptions about biosolids, so these can be considered as priorities to promote or address in communications about biosolids.</a:t>
            </a:r>
          </a:p>
          <a:p>
            <a:pPr marL="181146" indent="-181146">
              <a:buFont typeface="Arial" panose="020B0604020202020204" pitchFamily="34" charset="0"/>
              <a:buChar char="•"/>
            </a:pPr>
            <a:r>
              <a:rPr lang="en-AU" sz="1100" dirty="0"/>
              <a:t>Two scenarios were simulated: </a:t>
            </a:r>
          </a:p>
          <a:p>
            <a:pPr marL="664203" lvl="1" indent="-181146" defTabSz="966112">
              <a:buFont typeface="Arial" panose="020B0604020202020204" pitchFamily="34" charset="0"/>
              <a:buChar char="•"/>
            </a:pPr>
            <a:r>
              <a:rPr lang="en-AU" sz="1100" b="1" dirty="0"/>
              <a:t>A proactive campaign about biosolids </a:t>
            </a:r>
            <a:r>
              <a:rPr lang="en-AU" sz="1100" dirty="0"/>
              <a:t>– where people have seen little other information about biosolids. Here we found that seeing positive messages about biosolids causes net positive sentiment towards local use of biosolids to increase significantly, from 30% to 71%.</a:t>
            </a:r>
          </a:p>
          <a:p>
            <a:pPr marL="664203" lvl="1" indent="-181146">
              <a:buFont typeface="Arial" panose="020B0604020202020204" pitchFamily="34" charset="0"/>
              <a:buChar char="•"/>
            </a:pPr>
            <a:r>
              <a:rPr lang="en-AU" sz="1100" b="1" dirty="0"/>
              <a:t>A reactive campaign about biosolids </a:t>
            </a:r>
            <a:r>
              <a:rPr lang="en-AU" sz="1100" dirty="0"/>
              <a:t>– where people have already seen something negative about biosolids. Here we found that when the negative statements are seen first, providing positive information about biosolids still increases positive sentiment, but the scale of the increase is smaller (from 30% to 55%). In other words, the gains are reduced if negative messages gain traction before positive messages are released. </a:t>
            </a:r>
          </a:p>
          <a:p>
            <a:pPr marL="181146" indent="-181146" defTabSz="966112">
              <a:buFont typeface="Arial" panose="020B0604020202020204" pitchFamily="34" charset="0"/>
              <a:buChar char="•"/>
            </a:pPr>
            <a:r>
              <a:rPr lang="en-AU" sz="1100" dirty="0"/>
              <a:t>So the clear finding here is that proactive biosolids engagement is the best way to build community support for biosolids reuse programs. It is better to be on the front foot than being reactive. But even a reactive campaign is better than staying silent.</a:t>
            </a:r>
          </a:p>
          <a:p>
            <a:endParaRPr lang="en-AU" sz="1300" dirty="0"/>
          </a:p>
        </p:txBody>
      </p:sp>
      <p:sp>
        <p:nvSpPr>
          <p:cNvPr id="4" name="Slide Number Placeholder 3"/>
          <p:cNvSpPr>
            <a:spLocks noGrp="1"/>
          </p:cNvSpPr>
          <p:nvPr>
            <p:ph type="sldNum" sz="quarter" idx="5"/>
          </p:nvPr>
        </p:nvSpPr>
        <p:spPr/>
        <p:txBody>
          <a:bodyPr/>
          <a:lstStyle/>
          <a:p>
            <a:fld id="{CBF3BDD7-A2AB-40F9-97C4-4C0BC6DF1F8C}" type="slidenum">
              <a:rPr lang="en-AU" smtClean="0"/>
              <a:t>12</a:t>
            </a:fld>
            <a:endParaRPr lang="en-AU" dirty="0"/>
          </a:p>
        </p:txBody>
      </p:sp>
    </p:spTree>
    <p:extLst>
      <p:ext uri="{BB962C8B-B14F-4D97-AF65-F5344CB8AC3E}">
        <p14:creationId xmlns:p14="http://schemas.microsoft.com/office/powerpoint/2010/main" val="3011086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232" indent="-167232" defTabSz="891906">
              <a:buFont typeface="Arial" panose="020B0604020202020204" pitchFamily="34" charset="0"/>
              <a:buChar char="•"/>
              <a:defRPr/>
            </a:pPr>
            <a:r>
              <a:rPr lang="en-AU" dirty="0"/>
              <a:t>These campaign scenarios were also used to identify which positive messages have the greatest power to shift community sentiment among those who have seen little other information about biosolids (in a proactive campaign) and which positive messages have the greatest power to shift sentiment among those who have already seen something negative about biosolids (reactive campaign).</a:t>
            </a:r>
          </a:p>
          <a:p>
            <a:pPr marL="167232" indent="-167232">
              <a:buFont typeface="Arial" panose="020B0604020202020204" pitchFamily="34" charset="0"/>
              <a:buChar char="•"/>
            </a:pPr>
            <a:r>
              <a:rPr lang="en-AU" dirty="0"/>
              <a:t>The messages most likely to shift opinion are along the lines of:</a:t>
            </a:r>
          </a:p>
          <a:p>
            <a:pPr marL="724673" lvl="1" indent="-278721">
              <a:buFont typeface="Arial" panose="020B0604020202020204" pitchFamily="34" charset="0"/>
              <a:buChar char="•"/>
            </a:pPr>
            <a:r>
              <a:rPr lang="en-AU" dirty="0"/>
              <a:t>Reusing safe, approved biosolids is a great way to </a:t>
            </a:r>
            <a:r>
              <a:rPr lang="en-AU" b="1" dirty="0"/>
              <a:t>recycle waste that might otherwise end up in landfill</a:t>
            </a:r>
            <a:r>
              <a:rPr lang="en-AU" dirty="0"/>
              <a:t>;</a:t>
            </a:r>
          </a:p>
          <a:p>
            <a:pPr marL="724673" lvl="1" indent="-278721">
              <a:buFont typeface="Arial" panose="020B0604020202020204" pitchFamily="34" charset="0"/>
              <a:buChar char="•"/>
            </a:pPr>
            <a:r>
              <a:rPr lang="en-AU" dirty="0"/>
              <a:t>Biosolids work to </a:t>
            </a:r>
            <a:r>
              <a:rPr lang="en-AU" b="1" dirty="0"/>
              <a:t>enrich the soil, improving its capacity to retain water </a:t>
            </a:r>
            <a:r>
              <a:rPr lang="en-AU" dirty="0"/>
              <a:t>and helping reduce the impact of drought;</a:t>
            </a:r>
          </a:p>
          <a:p>
            <a:pPr marL="167232" indent="-167232">
              <a:buFont typeface="Arial" panose="020B0604020202020204" pitchFamily="34" charset="0"/>
              <a:buChar char="•"/>
            </a:pPr>
            <a:r>
              <a:rPr lang="en-AU" dirty="0"/>
              <a:t>Messaging about safety, regulation and guidelines, as well as cost savings, are also powerful, but these require more evidence to boost credibility.</a:t>
            </a:r>
          </a:p>
          <a:p>
            <a:pPr marL="167232" indent="-167232" defTabSz="891906">
              <a:buFont typeface="Arial" panose="020B0604020202020204" pitchFamily="34" charset="0"/>
              <a:buChar char="•"/>
              <a:defRPr/>
            </a:pPr>
            <a:r>
              <a:rPr lang="en-AU" dirty="0"/>
              <a:t>We also looked at which negative messages have the biggest impact on perceptions, so these can be addressed in messaging.</a:t>
            </a:r>
          </a:p>
          <a:p>
            <a:pPr marL="167232" indent="-167232">
              <a:buFont typeface="Arial" panose="020B0604020202020204" pitchFamily="34" charset="0"/>
              <a:buChar char="•"/>
            </a:pPr>
            <a:r>
              <a:rPr lang="en-AU" dirty="0"/>
              <a:t>The biggest concerns people have about biosolids relate to </a:t>
            </a:r>
            <a:r>
              <a:rPr lang="en-AU" b="1" dirty="0"/>
              <a:t>what may end up in the sewers, potential pathogen risk and lack of knowledge about long-term impacts on health and the environment</a:t>
            </a:r>
            <a:r>
              <a:rPr lang="en-AU" dirty="0"/>
              <a:t>.</a:t>
            </a:r>
          </a:p>
          <a:p>
            <a:pPr marL="167232" indent="-167232">
              <a:buFont typeface="Arial" panose="020B0604020202020204" pitchFamily="34" charset="0"/>
              <a:buChar char="•"/>
            </a:pPr>
            <a:r>
              <a:rPr lang="en-AU" dirty="0"/>
              <a:t>The fact that these concerns relate to unknowns/uncertainties around biosolids rather than defined facts suggests that building evidence through research may help (something also suggested by biosolids stakeholders).</a:t>
            </a:r>
          </a:p>
          <a:p>
            <a:endParaRPr lang="en-AU" dirty="0"/>
          </a:p>
        </p:txBody>
      </p:sp>
      <p:sp>
        <p:nvSpPr>
          <p:cNvPr id="4" name="Slide Number Placeholder 3"/>
          <p:cNvSpPr>
            <a:spLocks noGrp="1"/>
          </p:cNvSpPr>
          <p:nvPr>
            <p:ph type="sldNum" sz="quarter" idx="5"/>
          </p:nvPr>
        </p:nvSpPr>
        <p:spPr/>
        <p:txBody>
          <a:bodyPr/>
          <a:lstStyle/>
          <a:p>
            <a:fld id="{CBF3BDD7-A2AB-40F9-97C4-4C0BC6DF1F8C}" type="slidenum">
              <a:rPr lang="en-AU" smtClean="0"/>
              <a:t>13</a:t>
            </a:fld>
            <a:endParaRPr lang="en-AU" dirty="0"/>
          </a:p>
        </p:txBody>
      </p:sp>
    </p:spTree>
    <p:extLst>
      <p:ext uri="{BB962C8B-B14F-4D97-AF65-F5344CB8AC3E}">
        <p14:creationId xmlns:p14="http://schemas.microsoft.com/office/powerpoint/2010/main" val="491508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300" dirty="0"/>
              <a:t>As far as trusted information sources…</a:t>
            </a:r>
          </a:p>
          <a:p>
            <a:r>
              <a:rPr lang="en-AU" sz="1300" b="1" dirty="0"/>
              <a:t>Government Departments, especially Health and Environment departments (or regulators), and researchers </a:t>
            </a:r>
            <a:r>
              <a:rPr lang="en-AU" sz="1300" dirty="0"/>
              <a:t>appear to be the most trusted channels for information about biosolids.</a:t>
            </a:r>
          </a:p>
          <a:p>
            <a:r>
              <a:rPr lang="en-AU" sz="1300" dirty="0"/>
              <a:t>There are followed by wastewater treatment plant operators and environmental groups.</a:t>
            </a:r>
          </a:p>
          <a:p>
            <a:endParaRPr lang="en-AU" dirty="0"/>
          </a:p>
        </p:txBody>
      </p:sp>
      <p:sp>
        <p:nvSpPr>
          <p:cNvPr id="4" name="Slide Number Placeholder 3"/>
          <p:cNvSpPr>
            <a:spLocks noGrp="1"/>
          </p:cNvSpPr>
          <p:nvPr>
            <p:ph type="sldNum" sz="quarter" idx="5"/>
          </p:nvPr>
        </p:nvSpPr>
        <p:spPr/>
        <p:txBody>
          <a:bodyPr/>
          <a:lstStyle/>
          <a:p>
            <a:fld id="{CBF3BDD7-A2AB-40F9-97C4-4C0BC6DF1F8C}" type="slidenum">
              <a:rPr lang="en-AU" smtClean="0"/>
              <a:t>14</a:t>
            </a:fld>
            <a:endParaRPr lang="en-AU" dirty="0"/>
          </a:p>
        </p:txBody>
      </p:sp>
    </p:spTree>
    <p:extLst>
      <p:ext uri="{BB962C8B-B14F-4D97-AF65-F5344CB8AC3E}">
        <p14:creationId xmlns:p14="http://schemas.microsoft.com/office/powerpoint/2010/main" val="1629850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300" dirty="0"/>
              <a:t>In terms of end use, the study found most people are fairly accepting of biosolids reuse, with &lt;10% finding any of the potential end uses mentioned in the study unacceptable.</a:t>
            </a:r>
          </a:p>
          <a:p>
            <a:pPr marL="181146" indent="-181146">
              <a:buFont typeface="Arial" panose="020B0604020202020204" pitchFamily="34" charset="0"/>
              <a:buChar char="•"/>
            </a:pPr>
            <a:r>
              <a:rPr lang="en-AU" sz="1300" dirty="0"/>
              <a:t>Use on non-agricultural land (such as land rehabilitation and forestry), and for fuel and energy generation, were the most accepted end uses. These were completely acceptable to almost half of the participants (and over 70% found each of these uses acceptable to some degree);</a:t>
            </a:r>
          </a:p>
          <a:p>
            <a:pPr marL="181146" indent="-181146">
              <a:buFont typeface="Arial" panose="020B0604020202020204" pitchFamily="34" charset="0"/>
              <a:buChar char="•"/>
            </a:pPr>
            <a:r>
              <a:rPr lang="en-AU" sz="1300" dirty="0"/>
              <a:t>Use on farms and gardens, in commercial fertiliser, in commercial landscaping, as road fill were the next most acceptable: Around 40% of participants considered these uses completely acceptable, and two-thirds found each of these acceptable to some degree; </a:t>
            </a:r>
          </a:p>
          <a:p>
            <a:pPr marL="181146" indent="-181146">
              <a:buFont typeface="Arial" panose="020B0604020202020204" pitchFamily="34" charset="0"/>
              <a:buChar char="•"/>
            </a:pPr>
            <a:r>
              <a:rPr lang="en-AU" sz="1300" dirty="0"/>
              <a:t>Use in soil used to grow crops for human consumption, and use in building materials had lower acceptance. Around 30% considered each of these uses completely acceptable, and 50-60% of people considered each of these uses acceptable to some degree.</a:t>
            </a:r>
            <a:br>
              <a:rPr lang="en-AU" sz="1300" dirty="0"/>
            </a:br>
            <a:r>
              <a:rPr lang="en-AU" sz="1300" dirty="0"/>
              <a:t>This highlights a potential risk for the biosolids industry relying on agricultural markets into the future</a:t>
            </a:r>
          </a:p>
        </p:txBody>
      </p:sp>
      <p:sp>
        <p:nvSpPr>
          <p:cNvPr id="4" name="Slide Number Placeholder 3"/>
          <p:cNvSpPr>
            <a:spLocks noGrp="1"/>
          </p:cNvSpPr>
          <p:nvPr>
            <p:ph type="sldNum" sz="quarter" idx="5"/>
          </p:nvPr>
        </p:nvSpPr>
        <p:spPr/>
        <p:txBody>
          <a:bodyPr/>
          <a:lstStyle/>
          <a:p>
            <a:fld id="{CBF3BDD7-A2AB-40F9-97C4-4C0BC6DF1F8C}" type="slidenum">
              <a:rPr lang="en-AU" smtClean="0"/>
              <a:t>15</a:t>
            </a:fld>
            <a:endParaRPr lang="en-AU" dirty="0"/>
          </a:p>
        </p:txBody>
      </p:sp>
    </p:spTree>
    <p:extLst>
      <p:ext uri="{BB962C8B-B14F-4D97-AF65-F5344CB8AC3E}">
        <p14:creationId xmlns:p14="http://schemas.microsoft.com/office/powerpoint/2010/main" val="287184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300" b="1" dirty="0"/>
              <a:t>KEY TAKEAWAYS</a:t>
            </a:r>
            <a:endParaRPr lang="en-AU" sz="1300" dirty="0"/>
          </a:p>
          <a:p>
            <a:pPr marL="181146" indent="-181146" defTabSz="891906">
              <a:buFont typeface="Arial" panose="020B0604020202020204" pitchFamily="34" charset="0"/>
              <a:buChar char="•"/>
              <a:defRPr/>
            </a:pPr>
            <a:r>
              <a:rPr lang="en-AU" sz="1300" dirty="0"/>
              <a:t>People appreciate reducing pollution, recycling waste and improving soil, but they want more information about concerns such as contaminants and long-term environmental and health impacts of biosolids use.</a:t>
            </a:r>
          </a:p>
          <a:p>
            <a:pPr marL="181146" indent="-181146" defTabSz="891906">
              <a:buFont typeface="Arial" panose="020B0604020202020204" pitchFamily="34" charset="0"/>
              <a:buChar char="•"/>
              <a:defRPr/>
            </a:pPr>
            <a:r>
              <a:rPr lang="en-AU" sz="1300" dirty="0"/>
              <a:t>Use of biosolids for non-agricultural purposes is more accepted than agricultural use, particularly concerning crops for human consumption.</a:t>
            </a:r>
          </a:p>
          <a:p>
            <a:pPr marL="181146" indent="-181146" defTabSz="891906">
              <a:buFont typeface="Arial" panose="020B0604020202020204" pitchFamily="34" charset="0"/>
              <a:buChar char="•"/>
              <a:defRPr/>
            </a:pPr>
            <a:r>
              <a:rPr lang="en-AU" sz="1300" dirty="0"/>
              <a:t>While there is reasonable awareness of biosolids, People feel uninformed and are open to learning more about biosolids. Information is good!</a:t>
            </a:r>
          </a:p>
          <a:p>
            <a:pPr marL="181146" indent="-181146">
              <a:buFont typeface="Arial" panose="020B0604020202020204" pitchFamily="34" charset="0"/>
              <a:buChar char="•"/>
            </a:pPr>
            <a:r>
              <a:rPr lang="en-AU" sz="1300" dirty="0"/>
              <a:t>But even knowledge among stakeholders involved with biosolids is highly variable, so we can’t assume people know anything. When communicating, we need to start with the basics.</a:t>
            </a:r>
          </a:p>
          <a:p>
            <a:pPr marL="181146" indent="-181146">
              <a:buFont typeface="Arial" panose="020B0604020202020204" pitchFamily="34" charset="0"/>
              <a:buChar char="•"/>
            </a:pPr>
            <a:r>
              <a:rPr lang="en-AU" sz="1300" dirty="0"/>
              <a:t>Providing information increases acceptance. Being proactive with information about biosolids is best, but even reactive information campaigns are better than staying silent.</a:t>
            </a:r>
          </a:p>
          <a:p>
            <a:pPr marL="181146" indent="-181146">
              <a:buFont typeface="Arial" panose="020B0604020202020204" pitchFamily="34" charset="0"/>
              <a:buChar char="•"/>
            </a:pPr>
            <a:r>
              <a:rPr lang="en-AU" sz="1300" dirty="0"/>
              <a:t>Together we have an opportunity to proactively provide people with simple information about biosolids to build familiarity and understanding.</a:t>
            </a:r>
          </a:p>
          <a:p>
            <a:pPr marL="181146" indent="-181146">
              <a:buFont typeface="Arial" panose="020B0604020202020204" pitchFamily="34" charset="0"/>
              <a:buChar char="•"/>
            </a:pPr>
            <a:r>
              <a:rPr lang="en-AU" sz="1300" dirty="0"/>
              <a:t>As trusted sources, researchers and government departments or regulators have an important role to play in this education piece. </a:t>
            </a:r>
          </a:p>
        </p:txBody>
      </p:sp>
      <p:sp>
        <p:nvSpPr>
          <p:cNvPr id="4" name="Slide Number Placeholder 3"/>
          <p:cNvSpPr>
            <a:spLocks noGrp="1"/>
          </p:cNvSpPr>
          <p:nvPr>
            <p:ph type="sldNum" sz="quarter" idx="5"/>
          </p:nvPr>
        </p:nvSpPr>
        <p:spPr/>
        <p:txBody>
          <a:bodyPr/>
          <a:lstStyle/>
          <a:p>
            <a:fld id="{CBF3BDD7-A2AB-40F9-97C4-4C0BC6DF1F8C}" type="slidenum">
              <a:rPr lang="en-AU" smtClean="0"/>
              <a:t>16</a:t>
            </a:fld>
            <a:endParaRPr lang="en-AU" dirty="0"/>
          </a:p>
        </p:txBody>
      </p:sp>
    </p:spTree>
    <p:extLst>
      <p:ext uri="{BB962C8B-B14F-4D97-AF65-F5344CB8AC3E}">
        <p14:creationId xmlns:p14="http://schemas.microsoft.com/office/powerpoint/2010/main" val="2111587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0579" lvl="1" indent="-280579">
              <a:spcAft>
                <a:spcPts val="585"/>
              </a:spcAft>
              <a:buClr>
                <a:srgbClr val="70AD47">
                  <a:lumMod val="60000"/>
                  <a:lumOff val="40000"/>
                </a:srgbClr>
              </a:buClr>
              <a:buSzPct val="120000"/>
              <a:buFont typeface="Calibri" panose="020F0502020204030204" pitchFamily="34" charset="0"/>
              <a:buChar char="•"/>
              <a:defRPr/>
            </a:pPr>
            <a:r>
              <a:rPr lang="en-AU" sz="2000" dirty="0">
                <a:solidFill>
                  <a:prstClr val="black"/>
                </a:solidFill>
                <a:cs typeface="Arial"/>
              </a:rPr>
              <a:t>This research is helping to frame ANZBPs communication plan and inform ANZBP priorities for the next few years, including:</a:t>
            </a:r>
          </a:p>
          <a:p>
            <a:pPr marL="891906" lvl="1" indent="-445953">
              <a:spcAft>
                <a:spcPts val="585"/>
              </a:spcAft>
              <a:buClr>
                <a:srgbClr val="70AD47">
                  <a:lumMod val="60000"/>
                  <a:lumOff val="40000"/>
                </a:srgbClr>
              </a:buClr>
              <a:buSzPct val="120000"/>
              <a:buFont typeface="Wingdings" panose="05000000000000000000" pitchFamily="2" charset="2"/>
              <a:buChar char="§"/>
              <a:defRPr/>
            </a:pPr>
            <a:r>
              <a:rPr lang="en-US" dirty="0">
                <a:solidFill>
                  <a:prstClr val="black"/>
                </a:solidFill>
                <a:latin typeface="+mn-lt"/>
                <a:cs typeface="Arial"/>
              </a:rPr>
              <a:t>Promoting and showcasing benefits of sustainable biosolids reuse (e.g. through trials)</a:t>
            </a:r>
          </a:p>
          <a:p>
            <a:pPr marL="891906" lvl="1" indent="-445953">
              <a:spcAft>
                <a:spcPts val="585"/>
              </a:spcAft>
              <a:buClr>
                <a:srgbClr val="70AD47">
                  <a:lumMod val="60000"/>
                  <a:lumOff val="40000"/>
                </a:srgbClr>
              </a:buClr>
              <a:buSzPct val="120000"/>
              <a:buFont typeface="Wingdings" panose="05000000000000000000" pitchFamily="2" charset="2"/>
              <a:buChar char="§"/>
              <a:defRPr/>
            </a:pPr>
            <a:r>
              <a:rPr lang="en-US" dirty="0">
                <a:solidFill>
                  <a:prstClr val="black"/>
                </a:solidFill>
                <a:latin typeface="+mn-lt"/>
                <a:cs typeface="Arial"/>
              </a:rPr>
              <a:t>Providing information regarding biosolids management challenges and issues of concern to the community</a:t>
            </a:r>
          </a:p>
          <a:p>
            <a:pPr marL="891906" lvl="1" indent="-445953">
              <a:spcAft>
                <a:spcPts val="585"/>
              </a:spcAft>
              <a:buClr>
                <a:srgbClr val="70AD47">
                  <a:lumMod val="60000"/>
                  <a:lumOff val="40000"/>
                </a:srgbClr>
              </a:buClr>
              <a:buSzPct val="120000"/>
              <a:buFont typeface="Wingdings" panose="05000000000000000000" pitchFamily="2" charset="2"/>
              <a:buChar char="§"/>
              <a:defRPr/>
            </a:pPr>
            <a:r>
              <a:rPr lang="en-US" dirty="0">
                <a:solidFill>
                  <a:prstClr val="black"/>
                </a:solidFill>
                <a:latin typeface="+mn-lt"/>
                <a:ea typeface="Calibri"/>
                <a:cs typeface="Arial"/>
              </a:rPr>
              <a:t>Revising and expanding educational resources (case studies, fact sheets, infographics, etc.)</a:t>
            </a:r>
          </a:p>
          <a:p>
            <a:pPr marL="891906" lvl="1" indent="-445953">
              <a:spcAft>
                <a:spcPts val="585"/>
              </a:spcAft>
              <a:buClr>
                <a:srgbClr val="70AD47">
                  <a:lumMod val="60000"/>
                  <a:lumOff val="40000"/>
                </a:srgbClr>
              </a:buClr>
              <a:buSzPct val="120000"/>
              <a:buFont typeface="Wingdings" panose="05000000000000000000" pitchFamily="2" charset="2"/>
              <a:buChar char="§"/>
              <a:defRPr/>
            </a:pPr>
            <a:r>
              <a:rPr lang="en-US" b="1" dirty="0">
                <a:solidFill>
                  <a:prstClr val="black"/>
                </a:solidFill>
                <a:latin typeface="+mn-lt"/>
                <a:ea typeface="Calibri"/>
                <a:cs typeface="Arial"/>
              </a:rPr>
              <a:t>Strengthening relationships with strategic partners </a:t>
            </a:r>
            <a:r>
              <a:rPr lang="en-AU" dirty="0">
                <a:solidFill>
                  <a:prstClr val="black"/>
                </a:solidFill>
                <a:latin typeface="+mn-lt"/>
                <a:ea typeface="Calibri"/>
                <a:cs typeface="Arial"/>
              </a:rPr>
              <a:t>(e.g. ARC Training Centre for Transformation of Australia's Biosolids Resource)</a:t>
            </a:r>
            <a:endParaRPr lang="en-US" dirty="0">
              <a:solidFill>
                <a:prstClr val="black"/>
              </a:solidFill>
              <a:latin typeface="+mn-lt"/>
              <a:ea typeface="Calibri"/>
              <a:cs typeface="Arial"/>
            </a:endParaRPr>
          </a:p>
          <a:p>
            <a:pPr marL="280579" lvl="1" indent="-280579">
              <a:spcAft>
                <a:spcPts val="585"/>
              </a:spcAft>
              <a:buClr>
                <a:srgbClr val="70AD47">
                  <a:lumMod val="60000"/>
                  <a:lumOff val="40000"/>
                </a:srgbClr>
              </a:buClr>
              <a:buSzPct val="120000"/>
              <a:buFont typeface="Calibri" panose="020F0502020204030204" pitchFamily="34" charset="0"/>
              <a:buChar char="•"/>
              <a:defRPr/>
            </a:pPr>
            <a:r>
              <a:rPr lang="en-AU" sz="2000" dirty="0">
                <a:solidFill>
                  <a:prstClr val="black"/>
                </a:solidFill>
                <a:cs typeface="Arial"/>
              </a:rPr>
              <a:t>It also provides detailed guidance for ANZBP members on community and stakeholder engagement in relation to biosolids.</a:t>
            </a:r>
          </a:p>
          <a:p>
            <a:endParaRPr lang="en-AU" sz="1300" dirty="0"/>
          </a:p>
        </p:txBody>
      </p:sp>
      <p:sp>
        <p:nvSpPr>
          <p:cNvPr id="4" name="Slide Number Placeholder 3"/>
          <p:cNvSpPr>
            <a:spLocks noGrp="1"/>
          </p:cNvSpPr>
          <p:nvPr>
            <p:ph type="sldNum" sz="quarter" idx="5"/>
          </p:nvPr>
        </p:nvSpPr>
        <p:spPr/>
        <p:txBody>
          <a:bodyPr/>
          <a:lstStyle/>
          <a:p>
            <a:fld id="{CBF3BDD7-A2AB-40F9-97C4-4C0BC6DF1F8C}" type="slidenum">
              <a:rPr lang="en-AU" smtClean="0"/>
              <a:t>17</a:t>
            </a:fld>
            <a:endParaRPr lang="en-AU" dirty="0"/>
          </a:p>
        </p:txBody>
      </p:sp>
    </p:spTree>
    <p:extLst>
      <p:ext uri="{BB962C8B-B14F-4D97-AF65-F5344CB8AC3E}">
        <p14:creationId xmlns:p14="http://schemas.microsoft.com/office/powerpoint/2010/main" val="2824961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BF3BDD7-A2AB-40F9-97C4-4C0BC6DF1F8C}" type="slidenum">
              <a:rPr lang="en-AU" smtClean="0"/>
              <a:t>18</a:t>
            </a:fld>
            <a:endParaRPr lang="en-AU" dirty="0"/>
          </a:p>
        </p:txBody>
      </p:sp>
    </p:spTree>
    <p:extLst>
      <p:ext uri="{BB962C8B-B14F-4D97-AF65-F5344CB8AC3E}">
        <p14:creationId xmlns:p14="http://schemas.microsoft.com/office/powerpoint/2010/main" val="2684334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BF3BDD7-A2AB-40F9-97C4-4C0BC6DF1F8C}" type="slidenum">
              <a:rPr lang="en-AU" smtClean="0"/>
              <a:t>2</a:t>
            </a:fld>
            <a:endParaRPr lang="en-AU" dirty="0"/>
          </a:p>
        </p:txBody>
      </p:sp>
    </p:spTree>
    <p:extLst>
      <p:ext uri="{BB962C8B-B14F-4D97-AF65-F5344CB8AC3E}">
        <p14:creationId xmlns:p14="http://schemas.microsoft.com/office/powerpoint/2010/main" val="1759152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46" indent="-181146">
              <a:buFont typeface="Arial" panose="020B0604020202020204" pitchFamily="34" charset="0"/>
              <a:buChar char="•"/>
            </a:pPr>
            <a:r>
              <a:rPr lang="en-AU" dirty="0"/>
              <a:t>The Community Attitudes to Biosolids survey reports are available on the ANZBP members site.</a:t>
            </a:r>
          </a:p>
          <a:p>
            <a:pPr marL="181146" indent="-181146">
              <a:buFont typeface="Arial" panose="020B0604020202020204" pitchFamily="34" charset="0"/>
              <a:buChar char="•"/>
            </a:pPr>
            <a:r>
              <a:rPr lang="en-AU" dirty="0"/>
              <a:t>We ask that members do not distribute them outside of their member organisation without express permission from ANZBP.</a:t>
            </a:r>
          </a:p>
        </p:txBody>
      </p:sp>
      <p:sp>
        <p:nvSpPr>
          <p:cNvPr id="4" name="Slide Number Placeholder 3"/>
          <p:cNvSpPr>
            <a:spLocks noGrp="1"/>
          </p:cNvSpPr>
          <p:nvPr>
            <p:ph type="sldNum" sz="quarter" idx="5"/>
          </p:nvPr>
        </p:nvSpPr>
        <p:spPr/>
        <p:txBody>
          <a:bodyPr/>
          <a:lstStyle/>
          <a:p>
            <a:fld id="{CBF3BDD7-A2AB-40F9-97C4-4C0BC6DF1F8C}" type="slidenum">
              <a:rPr lang="en-AU" smtClean="0"/>
              <a:t>3</a:t>
            </a:fld>
            <a:endParaRPr lang="en-AU" dirty="0"/>
          </a:p>
        </p:txBody>
      </p:sp>
    </p:spTree>
    <p:extLst>
      <p:ext uri="{BB962C8B-B14F-4D97-AF65-F5344CB8AC3E}">
        <p14:creationId xmlns:p14="http://schemas.microsoft.com/office/powerpoint/2010/main" val="3792837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46" indent="-181146">
              <a:buFont typeface="Arial" panose="020B0604020202020204" pitchFamily="34" charset="0"/>
              <a:buChar char="•"/>
            </a:pPr>
            <a:r>
              <a:rPr lang="en-AU" dirty="0"/>
              <a:t>ANZBP’s mission: support sustainable biosolids management in Australia and New Zealand.</a:t>
            </a:r>
          </a:p>
          <a:p>
            <a:pPr marL="181146" indent="-181146">
              <a:buFont typeface="Arial" panose="020B0604020202020204" pitchFamily="34" charset="0"/>
              <a:buChar char="•"/>
            </a:pPr>
            <a:r>
              <a:rPr lang="en-AU" dirty="0"/>
              <a:t>An important element of ANZBP’s role is the development of communication tools that members can use to present factual, unbiased information about the use of biosolids to communities that might have contact with biosolids treatment, transport, use or disposal in some way.</a:t>
            </a:r>
          </a:p>
          <a:p>
            <a:pPr marL="181146" indent="-181146">
              <a:buFont typeface="Arial" panose="020B0604020202020204" pitchFamily="34" charset="0"/>
              <a:buChar char="•"/>
            </a:pPr>
            <a:r>
              <a:rPr lang="en-AU" dirty="0"/>
              <a:t>ANZBP has undertaken this project to understand awareness and knowledge of biosolids in the community and understand the attitudes of biosolids stakeholders and the wider community regarding biosolids use and management in Australia and New Zealand.</a:t>
            </a:r>
          </a:p>
          <a:p>
            <a:pPr marL="181146" indent="-181146">
              <a:buFont typeface="Arial" panose="020B0604020202020204" pitchFamily="34" charset="0"/>
              <a:buChar char="•"/>
            </a:pPr>
            <a:r>
              <a:rPr lang="en-AU" dirty="0"/>
              <a:t>This includes identifying the key factors that most influence community views, the key issues to address with different audiences and the information sources they would trust the most for information on biosolids.</a:t>
            </a:r>
          </a:p>
          <a:p>
            <a:pPr marL="181146" indent="-181146">
              <a:buFont typeface="Arial" panose="020B0604020202020204" pitchFamily="34" charset="0"/>
              <a:buChar char="•"/>
            </a:pPr>
            <a:r>
              <a:rPr lang="en-AU" dirty="0"/>
              <a:t>The purpose was to support the development of engagement strategies and communication materials to address knowledge gaps and provide objective and factual information on biosolids based on the issues of most concern to the community.</a:t>
            </a:r>
          </a:p>
          <a:p>
            <a:pPr marL="181146" indent="-181146">
              <a:buFont typeface="Arial" panose="020B0604020202020204" pitchFamily="34" charset="0"/>
              <a:buChar char="•"/>
            </a:pPr>
            <a:r>
              <a:rPr lang="en-AU" dirty="0"/>
              <a:t>The results will also enable ANZBP and its members to manage risk more effectively.</a:t>
            </a:r>
          </a:p>
          <a:p>
            <a:pPr marL="181146" indent="-181146">
              <a:buFont typeface="Arial" panose="020B0604020202020204" pitchFamily="34" charset="0"/>
              <a:buChar char="•"/>
            </a:pPr>
            <a:r>
              <a:rPr lang="en-AU" dirty="0"/>
              <a:t>First conducted in 2010, and repeated in 2019/20, allowing us to explore how knowledge and attitudes have changed over the ten years between the 2 surveys.</a:t>
            </a:r>
            <a:endParaRPr lang="en-AU" sz="1400" dirty="0"/>
          </a:p>
        </p:txBody>
      </p:sp>
      <p:sp>
        <p:nvSpPr>
          <p:cNvPr id="4" name="Slide Number Placeholder 3"/>
          <p:cNvSpPr>
            <a:spLocks noGrp="1"/>
          </p:cNvSpPr>
          <p:nvPr>
            <p:ph type="sldNum" sz="quarter" idx="5"/>
          </p:nvPr>
        </p:nvSpPr>
        <p:spPr/>
        <p:txBody>
          <a:bodyPr/>
          <a:lstStyle/>
          <a:p>
            <a:fld id="{CBF3BDD7-A2AB-40F9-97C4-4C0BC6DF1F8C}" type="slidenum">
              <a:rPr lang="en-AU" smtClean="0"/>
              <a:t>4</a:t>
            </a:fld>
            <a:endParaRPr lang="en-AU" dirty="0"/>
          </a:p>
        </p:txBody>
      </p:sp>
    </p:spTree>
    <p:extLst>
      <p:ext uri="{BB962C8B-B14F-4D97-AF65-F5344CB8AC3E}">
        <p14:creationId xmlns:p14="http://schemas.microsoft.com/office/powerpoint/2010/main" val="375503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300" b="1" dirty="0"/>
              <a:t>Stakeholder Interviews </a:t>
            </a:r>
            <a:r>
              <a:rPr lang="en-AU" sz="1300" b="1" i="1" dirty="0"/>
              <a:t>(Dec 2019 to Feb 2020):</a:t>
            </a:r>
            <a:endParaRPr lang="en-AU" sz="1300" dirty="0"/>
          </a:p>
          <a:p>
            <a:r>
              <a:rPr lang="en-AU" sz="1300" dirty="0"/>
              <a:t>37 interviews with a cross-section of stakeholder groups who are responsible for processing, using, advising on, regulating and conducting research into biosolids, to understand their views and opinions on biosolids and the ANZBP, and their needs in relation to biosolids. Note this was conducted before the covid- pandemic so we don’t really know how views might have changes as a result of the pandemic. </a:t>
            </a:r>
          </a:p>
          <a:p>
            <a:endParaRPr lang="en-AU" sz="1300" dirty="0"/>
          </a:p>
        </p:txBody>
      </p:sp>
      <p:sp>
        <p:nvSpPr>
          <p:cNvPr id="4" name="Slide Number Placeholder 3"/>
          <p:cNvSpPr>
            <a:spLocks noGrp="1"/>
          </p:cNvSpPr>
          <p:nvPr>
            <p:ph type="sldNum" sz="quarter" idx="5"/>
          </p:nvPr>
        </p:nvSpPr>
        <p:spPr/>
        <p:txBody>
          <a:bodyPr/>
          <a:lstStyle/>
          <a:p>
            <a:fld id="{CBF3BDD7-A2AB-40F9-97C4-4C0BC6DF1F8C}" type="slidenum">
              <a:rPr lang="en-AU" smtClean="0"/>
              <a:t>5</a:t>
            </a:fld>
            <a:endParaRPr lang="en-AU" dirty="0"/>
          </a:p>
        </p:txBody>
      </p:sp>
    </p:spTree>
    <p:extLst>
      <p:ext uri="{BB962C8B-B14F-4D97-AF65-F5344CB8AC3E}">
        <p14:creationId xmlns:p14="http://schemas.microsoft.com/office/powerpoint/2010/main" val="3005708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Community Survey </a:t>
            </a:r>
            <a:r>
              <a:rPr lang="en-AU" b="1" i="1" dirty="0"/>
              <a:t>(May to Jun 2020):</a:t>
            </a:r>
            <a:endParaRPr lang="en-AU" dirty="0"/>
          </a:p>
          <a:p>
            <a:r>
              <a:rPr lang="en-AU" dirty="0"/>
              <a:t>15-minute online survey and a 20-minute computer aided telephone interview (CATI) survey with a sample of n=1200 participants from Australia and NZ. </a:t>
            </a:r>
          </a:p>
          <a:p>
            <a:r>
              <a:rPr lang="en-AU" dirty="0"/>
              <a:t>Quotas were set on location, age and gender to represent a broad cross-section of opinion in line with key population statistics in each country. </a:t>
            </a:r>
          </a:p>
          <a:p>
            <a:r>
              <a:rPr lang="en-AU" dirty="0"/>
              <a:t>Additional quotas were set to achieve a mix of people living close to areas where biosolids are being produced and potentially used (</a:t>
            </a:r>
            <a:r>
              <a:rPr lang="en-AU" b="1" dirty="0"/>
              <a:t>Neighbours</a:t>
            </a:r>
            <a:r>
              <a:rPr lang="en-AU" dirty="0"/>
              <a:t>), and those who do not (</a:t>
            </a:r>
            <a:r>
              <a:rPr lang="en-AU" b="1" dirty="0"/>
              <a:t>General Community</a:t>
            </a:r>
            <a:r>
              <a:rPr lang="en-AU" dirty="0"/>
              <a:t>). </a:t>
            </a:r>
          </a:p>
          <a:p>
            <a:endParaRPr lang="en-AU" dirty="0"/>
          </a:p>
          <a:p>
            <a:r>
              <a:rPr lang="en-AU" i="1" dirty="0"/>
              <a:t>The sample size of n=1,225 means that the overall results contained within this survey have a margin of error of +/-2.8% at the 95% confidence level. A margin of error tells you by how many percentage points your results may differ from the real population value. For example, a 95% confidence interval with a 2 percent margin of error means that your statistic will be within 2 percentage points of the real population value 95% of the time.</a:t>
            </a:r>
          </a:p>
          <a:p>
            <a:endParaRPr lang="en-AU" dirty="0"/>
          </a:p>
        </p:txBody>
      </p:sp>
      <p:sp>
        <p:nvSpPr>
          <p:cNvPr id="4" name="Slide Number Placeholder 3"/>
          <p:cNvSpPr>
            <a:spLocks noGrp="1"/>
          </p:cNvSpPr>
          <p:nvPr>
            <p:ph type="sldNum" sz="quarter" idx="5"/>
          </p:nvPr>
        </p:nvSpPr>
        <p:spPr/>
        <p:txBody>
          <a:bodyPr/>
          <a:lstStyle/>
          <a:p>
            <a:fld id="{CBF3BDD7-A2AB-40F9-97C4-4C0BC6DF1F8C}" type="slidenum">
              <a:rPr lang="en-AU" smtClean="0"/>
              <a:t>6</a:t>
            </a:fld>
            <a:endParaRPr lang="en-AU" dirty="0"/>
          </a:p>
        </p:txBody>
      </p:sp>
    </p:spTree>
    <p:extLst>
      <p:ext uri="{BB962C8B-B14F-4D97-AF65-F5344CB8AC3E}">
        <p14:creationId xmlns:p14="http://schemas.microsoft.com/office/powerpoint/2010/main" val="3222156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46" indent="-181146" defTabSz="891906">
              <a:spcAft>
                <a:spcPts val="634"/>
              </a:spcAft>
              <a:buClr>
                <a:schemeClr val="accent6">
                  <a:lumMod val="60000"/>
                  <a:lumOff val="40000"/>
                </a:schemeClr>
              </a:buClr>
              <a:buSzPct val="120000"/>
              <a:buFont typeface="Arial" panose="020B0604020202020204" pitchFamily="34" charset="0"/>
              <a:buChar char="•"/>
              <a:defRPr/>
            </a:pPr>
            <a:r>
              <a:rPr lang="en-AU" dirty="0"/>
              <a:t>As part of the stakeholder survey we mapped the knowledge of biosolids for a wide range of stakeholders.</a:t>
            </a:r>
          </a:p>
          <a:p>
            <a:pPr marL="181146" indent="-181146">
              <a:buFont typeface="Arial" panose="020B0604020202020204" pitchFamily="34" charset="0"/>
              <a:buChar char="•"/>
            </a:pPr>
            <a:r>
              <a:rPr lang="en-AU" dirty="0"/>
              <a:t>Knowledge about biosolids is largely accumulated ‘on the job’ and so is highly dependent on the role the stakeholders have. This means that knowledge levels vary greatly across the sample. </a:t>
            </a:r>
          </a:p>
          <a:p>
            <a:pPr marL="181146" indent="-181146">
              <a:buFont typeface="Arial" panose="020B0604020202020204" pitchFamily="34" charset="0"/>
              <a:buChar char="•"/>
            </a:pPr>
            <a:r>
              <a:rPr lang="en-AU" i="1" dirty="0">
                <a:cs typeface="Arial"/>
              </a:rPr>
              <a:t>Intermediaries (e.g. transport, composting, organics recyclers)</a:t>
            </a:r>
            <a:endParaRPr lang="en-AU" dirty="0">
              <a:cs typeface="Arial"/>
            </a:endParaRPr>
          </a:p>
          <a:p>
            <a:endParaRPr lang="en-AU" dirty="0">
              <a:latin typeface="+mn-lt"/>
              <a:cs typeface="Arial"/>
            </a:endParaRPr>
          </a:p>
        </p:txBody>
      </p:sp>
      <p:sp>
        <p:nvSpPr>
          <p:cNvPr id="4" name="Slide Number Placeholder 3"/>
          <p:cNvSpPr>
            <a:spLocks noGrp="1"/>
          </p:cNvSpPr>
          <p:nvPr>
            <p:ph type="sldNum" sz="quarter" idx="5"/>
          </p:nvPr>
        </p:nvSpPr>
        <p:spPr/>
        <p:txBody>
          <a:bodyPr/>
          <a:lstStyle/>
          <a:p>
            <a:fld id="{CBF3BDD7-A2AB-40F9-97C4-4C0BC6DF1F8C}" type="slidenum">
              <a:rPr lang="en-AU" smtClean="0"/>
              <a:t>7</a:t>
            </a:fld>
            <a:endParaRPr lang="en-AU" dirty="0"/>
          </a:p>
        </p:txBody>
      </p:sp>
    </p:spTree>
    <p:extLst>
      <p:ext uri="{BB962C8B-B14F-4D97-AF65-F5344CB8AC3E}">
        <p14:creationId xmlns:p14="http://schemas.microsoft.com/office/powerpoint/2010/main" val="332828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46" indent="-181146">
              <a:buFont typeface="Arial" panose="020B0604020202020204" pitchFamily="34" charset="0"/>
              <a:buChar char="•"/>
            </a:pPr>
            <a:r>
              <a:rPr lang="en-AU" sz="1300" dirty="0"/>
              <a:t>Among the stakeholders interviewed, perceptions of biosolids are generally positive.</a:t>
            </a:r>
          </a:p>
          <a:p>
            <a:pPr marL="181146" indent="-181146">
              <a:buFont typeface="Arial" panose="020B0604020202020204" pitchFamily="34" charset="0"/>
              <a:buChar char="•"/>
            </a:pPr>
            <a:r>
              <a:rPr lang="en-AU" sz="1300" dirty="0"/>
              <a:t>Stakeholders are fairly aware of the benefits of biosolids, both in terms of specific product characteristics and as a good example of beneficial reuse of waste. </a:t>
            </a:r>
          </a:p>
          <a:p>
            <a:pPr marL="181146" indent="-181146">
              <a:buFont typeface="Arial" panose="020B0604020202020204" pitchFamily="34" charset="0"/>
              <a:buChar char="•"/>
            </a:pPr>
            <a:r>
              <a:rPr lang="en-AU" sz="1300" dirty="0"/>
              <a:t>However, stakeholders have concerns about emerging contaminants (in particular, PFAS and microplastics) and some perceive regulators as slow to act in providing clear guidance on safe levels and implications for handling and application. </a:t>
            </a:r>
          </a:p>
          <a:p>
            <a:pPr marL="181146" indent="-181146">
              <a:buFont typeface="Arial" panose="020B0604020202020204" pitchFamily="34" charset="0"/>
              <a:buChar char="•"/>
            </a:pPr>
            <a:r>
              <a:rPr lang="en-AU" sz="1300" dirty="0"/>
              <a:t>This was similar to 2010 results but more pronounced, with feedback from stakeholders about increased stockpiling and patchy availability of biosolids, and discussion around composting and biosolids for energy generation, including co-digestion with food waste. </a:t>
            </a:r>
          </a:p>
          <a:p>
            <a:pPr marL="181146" indent="-181146">
              <a:buFont typeface="Arial" panose="020B0604020202020204" pitchFamily="34" charset="0"/>
              <a:buChar char="•"/>
            </a:pPr>
            <a:r>
              <a:rPr lang="en-AU" dirty="0"/>
              <a:t>Stakeholders noted that scalability and required investment have limited growth in energy recovery from biosolids, but there is a general sense that decreasing land availability and increasing biosolids production will drive more investment moving forward</a:t>
            </a:r>
          </a:p>
          <a:p>
            <a:pPr marL="181146" indent="-181146">
              <a:buFont typeface="Arial" panose="020B0604020202020204" pitchFamily="34" charset="0"/>
              <a:buChar char="•"/>
            </a:pPr>
            <a:r>
              <a:rPr lang="en-AU" sz="1300" dirty="0"/>
              <a:t>There is also greater interest in new technologies compared to the 2010 survey, with increasing technologies trials in recent years.</a:t>
            </a:r>
          </a:p>
          <a:p>
            <a:endParaRPr lang="en-AU" sz="1300" dirty="0"/>
          </a:p>
          <a:p>
            <a:endParaRPr lang="en-AU" sz="1300" dirty="0"/>
          </a:p>
          <a:p>
            <a:pPr marL="181146" indent="-181146">
              <a:buFont typeface="Arial" panose="020B0604020202020204" pitchFamily="34" charset="0"/>
              <a:buChar char="•"/>
            </a:pPr>
            <a:endParaRPr lang="en-AU" sz="1300" dirty="0"/>
          </a:p>
          <a:p>
            <a:endParaRPr lang="en-AU" sz="1300" dirty="0"/>
          </a:p>
          <a:p>
            <a:endParaRPr lang="en-AU" dirty="0"/>
          </a:p>
        </p:txBody>
      </p:sp>
      <p:sp>
        <p:nvSpPr>
          <p:cNvPr id="4" name="Slide Number Placeholder 3"/>
          <p:cNvSpPr>
            <a:spLocks noGrp="1"/>
          </p:cNvSpPr>
          <p:nvPr>
            <p:ph type="sldNum" sz="quarter" idx="5"/>
          </p:nvPr>
        </p:nvSpPr>
        <p:spPr/>
        <p:txBody>
          <a:bodyPr/>
          <a:lstStyle/>
          <a:p>
            <a:fld id="{CBF3BDD7-A2AB-40F9-97C4-4C0BC6DF1F8C}" type="slidenum">
              <a:rPr lang="en-AU" smtClean="0"/>
              <a:t>8</a:t>
            </a:fld>
            <a:endParaRPr lang="en-AU" dirty="0"/>
          </a:p>
        </p:txBody>
      </p:sp>
    </p:spTree>
    <p:extLst>
      <p:ext uri="{BB962C8B-B14F-4D97-AF65-F5344CB8AC3E}">
        <p14:creationId xmlns:p14="http://schemas.microsoft.com/office/powerpoint/2010/main" val="367648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0579" lvl="1" indent="-280579">
              <a:spcAft>
                <a:spcPts val="585"/>
              </a:spcAft>
              <a:buClr>
                <a:schemeClr val="accent6">
                  <a:lumMod val="60000"/>
                  <a:lumOff val="40000"/>
                </a:schemeClr>
              </a:buClr>
              <a:buSzPct val="120000"/>
              <a:buFont typeface="Calibri" panose="020F0502020204030204" pitchFamily="34" charset="0"/>
              <a:buChar char="•"/>
              <a:defRPr/>
            </a:pPr>
            <a:r>
              <a:rPr lang="en-AU" sz="2000" dirty="0">
                <a:cs typeface="Arial"/>
              </a:rPr>
              <a:t>Build industry and end user confidence around levels and handling of emerging contaminants </a:t>
            </a:r>
          </a:p>
          <a:p>
            <a:pPr marL="280579" lvl="1" indent="-280579">
              <a:spcAft>
                <a:spcPts val="585"/>
              </a:spcAft>
              <a:buClr>
                <a:schemeClr val="accent6">
                  <a:lumMod val="60000"/>
                  <a:lumOff val="40000"/>
                </a:schemeClr>
              </a:buClr>
              <a:buSzPct val="120000"/>
              <a:buFont typeface="Calibri" panose="020F0502020204030204" pitchFamily="34" charset="0"/>
              <a:buChar char="•"/>
              <a:defRPr/>
            </a:pPr>
            <a:r>
              <a:rPr lang="en-AU" sz="2000" dirty="0">
                <a:cs typeface="Arial"/>
              </a:rPr>
              <a:t>Build awareness of biosolids benefits and case studies</a:t>
            </a:r>
          </a:p>
          <a:p>
            <a:pPr marL="280579" lvl="1" indent="-280579">
              <a:spcAft>
                <a:spcPts val="585"/>
              </a:spcAft>
              <a:buClr>
                <a:schemeClr val="accent6">
                  <a:lumMod val="60000"/>
                  <a:lumOff val="40000"/>
                </a:schemeClr>
              </a:buClr>
              <a:buSzPct val="120000"/>
              <a:buFont typeface="Calibri" panose="020F0502020204030204" pitchFamily="34" charset="0"/>
              <a:buChar char="•"/>
              <a:defRPr/>
            </a:pPr>
            <a:r>
              <a:rPr lang="en-AU" sz="2000" dirty="0">
                <a:cs typeface="Arial"/>
              </a:rPr>
              <a:t>Invest in community education and trade waste customer engagement to improve biosolids inputs (source control)</a:t>
            </a:r>
          </a:p>
          <a:p>
            <a:pPr marL="280579" lvl="1" indent="-280579">
              <a:spcAft>
                <a:spcPts val="585"/>
              </a:spcAft>
              <a:buClr>
                <a:schemeClr val="accent6">
                  <a:lumMod val="60000"/>
                  <a:lumOff val="40000"/>
                </a:schemeClr>
              </a:buClr>
              <a:buSzPct val="120000"/>
              <a:buFont typeface="Calibri" panose="020F0502020204030204" pitchFamily="34" charset="0"/>
              <a:buChar char="•"/>
              <a:defRPr/>
            </a:pPr>
            <a:r>
              <a:rPr lang="en-AU" sz="2000" dirty="0">
                <a:cs typeface="Arial"/>
              </a:rPr>
              <a:t>Support market development for land application and market diversification to “future-proof” the biosolids industry</a:t>
            </a:r>
          </a:p>
          <a:p>
            <a:endParaRPr lang="en-AU" dirty="0"/>
          </a:p>
        </p:txBody>
      </p:sp>
      <p:sp>
        <p:nvSpPr>
          <p:cNvPr id="4" name="Slide Number Placeholder 3"/>
          <p:cNvSpPr>
            <a:spLocks noGrp="1"/>
          </p:cNvSpPr>
          <p:nvPr>
            <p:ph type="sldNum" sz="quarter" idx="5"/>
          </p:nvPr>
        </p:nvSpPr>
        <p:spPr/>
        <p:txBody>
          <a:bodyPr/>
          <a:lstStyle/>
          <a:p>
            <a:fld id="{CBF3BDD7-A2AB-40F9-97C4-4C0BC6DF1F8C}" type="slidenum">
              <a:rPr lang="en-AU" smtClean="0"/>
              <a:t>9</a:t>
            </a:fld>
            <a:endParaRPr lang="en-AU" dirty="0"/>
          </a:p>
        </p:txBody>
      </p:sp>
    </p:spTree>
    <p:extLst>
      <p:ext uri="{BB962C8B-B14F-4D97-AF65-F5344CB8AC3E}">
        <p14:creationId xmlns:p14="http://schemas.microsoft.com/office/powerpoint/2010/main" val="1813691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15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739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36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70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1744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www.biosolids.com.a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Box 3">
            <a:extLst>
              <a:ext uri="{FF2B5EF4-FFF2-40B4-BE49-F238E27FC236}">
                <a16:creationId xmlns:a16="http://schemas.microsoft.com/office/drawing/2014/main" id="{0F09A3FD-7E8B-40BC-A119-3BBA7389BEBB}"/>
              </a:ext>
            </a:extLst>
          </p:cNvPr>
          <p:cNvSpPr txBox="1">
            <a:spLocks noChangeArrowheads="1"/>
          </p:cNvSpPr>
          <p:nvPr/>
        </p:nvSpPr>
        <p:spPr bwMode="auto">
          <a:xfrm>
            <a:off x="996069" y="1262300"/>
            <a:ext cx="7151861"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a:spcAft>
                <a:spcPts val="600"/>
              </a:spcAft>
            </a:pPr>
            <a:r>
              <a:rPr lang="en-US" altLang="en-US" sz="2400" b="1" dirty="0">
                <a:solidFill>
                  <a:srgbClr val="2863AD"/>
                </a:solidFill>
                <a:latin typeface="Arial"/>
                <a:cs typeface="Arial"/>
              </a:rPr>
              <a:t>ANZBP COMMUNITY ATTITUDES TO BIOSOLIDS SURVEY 2020</a:t>
            </a:r>
          </a:p>
          <a:p>
            <a:pPr algn="ctr">
              <a:spcAft>
                <a:spcPts val="600"/>
              </a:spcAft>
            </a:pPr>
            <a:endParaRPr lang="en-US" altLang="en-US" sz="1000" b="1" dirty="0">
              <a:solidFill>
                <a:srgbClr val="2863AD"/>
              </a:solidFill>
              <a:latin typeface="Arial"/>
              <a:cs typeface="Arial"/>
            </a:endParaRPr>
          </a:p>
          <a:p>
            <a:pPr algn="ctr">
              <a:spcAft>
                <a:spcPts val="600"/>
              </a:spcAft>
            </a:pPr>
            <a:r>
              <a:rPr lang="en-US" altLang="en-US" sz="1600" b="1" dirty="0">
                <a:solidFill>
                  <a:srgbClr val="2863AD"/>
                </a:solidFill>
                <a:latin typeface="Arial"/>
                <a:cs typeface="Arial"/>
              </a:rPr>
              <a:t>8 FEBRUARY 2023</a:t>
            </a:r>
            <a:endParaRPr lang="en-US" altLang="en-US" sz="2000" b="1" dirty="0">
              <a:solidFill>
                <a:srgbClr val="2863AD"/>
              </a:solidFill>
              <a:latin typeface="Arial"/>
              <a:cs typeface="Arial"/>
            </a:endParaRPr>
          </a:p>
        </p:txBody>
      </p:sp>
      <p:pic>
        <p:nvPicPr>
          <p:cNvPr id="3" name="Picture 8" descr="A picture containing text, grass&#10;&#10;Description automatically generated">
            <a:extLst>
              <a:ext uri="{FF2B5EF4-FFF2-40B4-BE49-F238E27FC236}">
                <a16:creationId xmlns:a16="http://schemas.microsoft.com/office/drawing/2014/main" id="{549C4983-CF51-4D13-9921-E8A6073FE3CF}"/>
              </a:ext>
            </a:extLst>
          </p:cNvPr>
          <p:cNvPicPr>
            <a:picLocks noChangeAspect="1"/>
          </p:cNvPicPr>
          <p:nvPr/>
        </p:nvPicPr>
        <p:blipFill>
          <a:blip r:embed="rId3"/>
          <a:stretch>
            <a:fillRect/>
          </a:stretch>
        </p:blipFill>
        <p:spPr>
          <a:xfrm>
            <a:off x="1777031" y="2850371"/>
            <a:ext cx="2645089" cy="1860020"/>
          </a:xfrm>
          <a:prstGeom prst="rect">
            <a:avLst/>
          </a:prstGeom>
        </p:spPr>
      </p:pic>
      <p:pic>
        <p:nvPicPr>
          <p:cNvPr id="4" name="Picture 3">
            <a:extLst>
              <a:ext uri="{FF2B5EF4-FFF2-40B4-BE49-F238E27FC236}">
                <a16:creationId xmlns:a16="http://schemas.microsoft.com/office/drawing/2014/main" id="{68502805-238C-4D39-90B4-58F5B8C780C3}"/>
              </a:ext>
            </a:extLst>
          </p:cNvPr>
          <p:cNvPicPr>
            <a:picLocks noChangeAspect="1"/>
          </p:cNvPicPr>
          <p:nvPr/>
        </p:nvPicPr>
        <p:blipFill>
          <a:blip r:embed="rId4"/>
          <a:stretch>
            <a:fillRect/>
          </a:stretch>
        </p:blipFill>
        <p:spPr>
          <a:xfrm>
            <a:off x="4721881" y="2850371"/>
            <a:ext cx="2636484" cy="1860020"/>
          </a:xfrm>
          <a:prstGeom prst="rect">
            <a:avLst/>
          </a:prstGeom>
        </p:spPr>
      </p:pic>
    </p:spTree>
    <p:extLst>
      <p:ext uri="{BB962C8B-B14F-4D97-AF65-F5344CB8AC3E}">
        <p14:creationId xmlns:p14="http://schemas.microsoft.com/office/powerpoint/2010/main" val="3000088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Community survey results – awareness and knowledge</a:t>
            </a:r>
          </a:p>
        </p:txBody>
      </p:sp>
      <p:pic>
        <p:nvPicPr>
          <p:cNvPr id="4" name="Picture 3">
            <a:extLst>
              <a:ext uri="{FF2B5EF4-FFF2-40B4-BE49-F238E27FC236}">
                <a16:creationId xmlns:a16="http://schemas.microsoft.com/office/drawing/2014/main" id="{B042EF85-308F-4F0E-97D8-1C3228CB2623}"/>
              </a:ext>
            </a:extLst>
          </p:cNvPr>
          <p:cNvPicPr>
            <a:picLocks noChangeAspect="1"/>
          </p:cNvPicPr>
          <p:nvPr/>
        </p:nvPicPr>
        <p:blipFill rotWithShape="1">
          <a:blip r:embed="rId3"/>
          <a:srcRect b="27739"/>
          <a:stretch/>
        </p:blipFill>
        <p:spPr>
          <a:xfrm>
            <a:off x="404812" y="661988"/>
            <a:ext cx="4632857" cy="3886863"/>
          </a:xfrm>
          <a:prstGeom prst="rect">
            <a:avLst/>
          </a:prstGeom>
        </p:spPr>
      </p:pic>
      <p:sp>
        <p:nvSpPr>
          <p:cNvPr id="7" name="TextBox 6">
            <a:extLst>
              <a:ext uri="{FF2B5EF4-FFF2-40B4-BE49-F238E27FC236}">
                <a16:creationId xmlns:a16="http://schemas.microsoft.com/office/drawing/2014/main" id="{8DC3A770-1460-47F7-9579-1BF974577A1C}"/>
              </a:ext>
            </a:extLst>
          </p:cNvPr>
          <p:cNvSpPr txBox="1"/>
          <p:nvPr/>
        </p:nvSpPr>
        <p:spPr>
          <a:xfrm>
            <a:off x="5172241" y="984363"/>
            <a:ext cx="3667125" cy="2693045"/>
          </a:xfrm>
          <a:prstGeom prst="rect">
            <a:avLst/>
          </a:prstGeom>
          <a:noFill/>
        </p:spPr>
        <p:txBody>
          <a:bodyPr wrap="square" lIns="91440" tIns="45720" rIns="91440" bIns="45720" rtlCol="0" anchor="t">
            <a:spAutoFit/>
          </a:bodyPr>
          <a:lstStyle/>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Reasonable awareness</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Some knowledge</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Feeling un-informed</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Unsure about feelings</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Low negativity</a:t>
            </a:r>
          </a:p>
          <a:p>
            <a:pPr marL="287655" indent="-287655">
              <a:spcAft>
                <a:spcPts val="600"/>
              </a:spcAft>
              <a:buClr>
                <a:schemeClr val="accent6">
                  <a:lumMod val="60000"/>
                  <a:lumOff val="40000"/>
                </a:schemeClr>
              </a:buClr>
              <a:buSzPct val="120000"/>
              <a:buFont typeface="Calibri" panose="020F0502020204030204" pitchFamily="34" charset="0"/>
              <a:buChar char="•"/>
              <a:defRPr/>
            </a:pPr>
            <a:endParaRPr lang="en-AU" sz="2400" dirty="0">
              <a:latin typeface="Calibri"/>
              <a:cs typeface="Arial"/>
            </a:endParaRPr>
          </a:p>
        </p:txBody>
      </p:sp>
      <p:pic>
        <p:nvPicPr>
          <p:cNvPr id="5" name="Picture 4">
            <a:extLst>
              <a:ext uri="{FF2B5EF4-FFF2-40B4-BE49-F238E27FC236}">
                <a16:creationId xmlns:a16="http://schemas.microsoft.com/office/drawing/2014/main" id="{D58F4BFE-F8DF-4780-AD05-68C6062D2629}"/>
              </a:ext>
            </a:extLst>
          </p:cNvPr>
          <p:cNvPicPr>
            <a:picLocks noChangeAspect="1"/>
          </p:cNvPicPr>
          <p:nvPr/>
        </p:nvPicPr>
        <p:blipFill rotWithShape="1">
          <a:blip r:embed="rId3"/>
          <a:srcRect l="6268" t="71696" r="3461" b="13018"/>
          <a:stretch/>
        </p:blipFill>
        <p:spPr>
          <a:xfrm>
            <a:off x="4961002" y="3371452"/>
            <a:ext cx="3530709" cy="694155"/>
          </a:xfrm>
          <a:prstGeom prst="rect">
            <a:avLst/>
          </a:prstGeom>
        </p:spPr>
      </p:pic>
      <p:pic>
        <p:nvPicPr>
          <p:cNvPr id="6" name="Picture 5">
            <a:extLst>
              <a:ext uri="{FF2B5EF4-FFF2-40B4-BE49-F238E27FC236}">
                <a16:creationId xmlns:a16="http://schemas.microsoft.com/office/drawing/2014/main" id="{93C0B308-32C3-43A8-9EA2-950001C0AB69}"/>
              </a:ext>
            </a:extLst>
          </p:cNvPr>
          <p:cNvPicPr>
            <a:picLocks noChangeAspect="1"/>
          </p:cNvPicPr>
          <p:nvPr/>
        </p:nvPicPr>
        <p:blipFill rotWithShape="1">
          <a:blip r:embed="rId3"/>
          <a:srcRect l="4820" t="84172" r="43643" b="542"/>
          <a:stretch/>
        </p:blipFill>
        <p:spPr>
          <a:xfrm>
            <a:off x="4906482" y="3906535"/>
            <a:ext cx="2015762" cy="694155"/>
          </a:xfrm>
          <a:prstGeom prst="rect">
            <a:avLst/>
          </a:prstGeom>
        </p:spPr>
      </p:pic>
    </p:spTree>
    <p:extLst>
      <p:ext uri="{BB962C8B-B14F-4D97-AF65-F5344CB8AC3E}">
        <p14:creationId xmlns:p14="http://schemas.microsoft.com/office/powerpoint/2010/main" val="2239922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Community survey results – impact of information on sentiment</a:t>
            </a:r>
          </a:p>
        </p:txBody>
      </p:sp>
      <p:pic>
        <p:nvPicPr>
          <p:cNvPr id="3" name="Picture 2">
            <a:extLst>
              <a:ext uri="{FF2B5EF4-FFF2-40B4-BE49-F238E27FC236}">
                <a16:creationId xmlns:a16="http://schemas.microsoft.com/office/drawing/2014/main" id="{B0EEEB41-E3AF-4BAE-A453-DE546CC02ED6}"/>
              </a:ext>
            </a:extLst>
          </p:cNvPr>
          <p:cNvPicPr>
            <a:picLocks noChangeAspect="1"/>
          </p:cNvPicPr>
          <p:nvPr/>
        </p:nvPicPr>
        <p:blipFill rotWithShape="1">
          <a:blip r:embed="rId3"/>
          <a:srcRect t="14386" r="46421"/>
          <a:stretch/>
        </p:blipFill>
        <p:spPr>
          <a:xfrm>
            <a:off x="371475" y="832995"/>
            <a:ext cx="4132014" cy="3427970"/>
          </a:xfrm>
          <a:prstGeom prst="rect">
            <a:avLst/>
          </a:prstGeom>
        </p:spPr>
      </p:pic>
      <p:sp>
        <p:nvSpPr>
          <p:cNvPr id="7" name="TextBox 6">
            <a:extLst>
              <a:ext uri="{FF2B5EF4-FFF2-40B4-BE49-F238E27FC236}">
                <a16:creationId xmlns:a16="http://schemas.microsoft.com/office/drawing/2014/main" id="{1B95D737-4F95-4277-94B1-6661ADD543B8}"/>
              </a:ext>
            </a:extLst>
          </p:cNvPr>
          <p:cNvSpPr txBox="1"/>
          <p:nvPr/>
        </p:nvSpPr>
        <p:spPr>
          <a:xfrm>
            <a:off x="4603749" y="984363"/>
            <a:ext cx="4132014" cy="2539157"/>
          </a:xfrm>
          <a:prstGeom prst="rect">
            <a:avLst/>
          </a:prstGeom>
          <a:noFill/>
        </p:spPr>
        <p:txBody>
          <a:bodyPr wrap="square" lIns="91440" tIns="45720" rIns="91440" bIns="45720" rtlCol="0" anchor="t">
            <a:spAutoFit/>
          </a:bodyPr>
          <a:lstStyle/>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Positivity doubles given a brief description</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Information is good!</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People care about reducing pollution and recycling waste</a:t>
            </a:r>
          </a:p>
          <a:p>
            <a:pPr marL="287655" indent="-287655">
              <a:spcAft>
                <a:spcPts val="600"/>
              </a:spcAft>
              <a:buClr>
                <a:schemeClr val="accent6">
                  <a:lumMod val="60000"/>
                  <a:lumOff val="40000"/>
                </a:schemeClr>
              </a:buClr>
              <a:buSzPct val="120000"/>
              <a:buFont typeface="Calibri" panose="020F0502020204030204" pitchFamily="34" charset="0"/>
              <a:buChar char="•"/>
              <a:defRPr/>
            </a:pPr>
            <a:endParaRPr lang="en-AU" sz="2400" dirty="0">
              <a:latin typeface="Calibri"/>
              <a:cs typeface="Arial"/>
            </a:endParaRPr>
          </a:p>
        </p:txBody>
      </p:sp>
      <p:sp>
        <p:nvSpPr>
          <p:cNvPr id="4" name="Rectangle 3">
            <a:extLst>
              <a:ext uri="{FF2B5EF4-FFF2-40B4-BE49-F238E27FC236}">
                <a16:creationId xmlns:a16="http://schemas.microsoft.com/office/drawing/2014/main" id="{1933D655-8FC3-47BE-B92B-179B8D264C8C}"/>
              </a:ext>
            </a:extLst>
          </p:cNvPr>
          <p:cNvSpPr/>
          <p:nvPr/>
        </p:nvSpPr>
        <p:spPr>
          <a:xfrm>
            <a:off x="392413" y="4145796"/>
            <a:ext cx="5542035" cy="646331"/>
          </a:xfrm>
          <a:prstGeom prst="rect">
            <a:avLst/>
          </a:prstGeom>
          <a:ln w="38100">
            <a:solidFill>
              <a:srgbClr val="00B050"/>
            </a:solidFill>
          </a:ln>
        </p:spPr>
        <p:txBody>
          <a:bodyPr wrap="square">
            <a:spAutoFit/>
          </a:bodyPr>
          <a:lstStyle/>
          <a:p>
            <a:pPr>
              <a:spcAft>
                <a:spcPts val="600"/>
              </a:spcAft>
              <a:buClr>
                <a:schemeClr val="accent6">
                  <a:lumMod val="60000"/>
                  <a:lumOff val="40000"/>
                </a:schemeClr>
              </a:buClr>
              <a:buSzPct val="120000"/>
              <a:defRPr/>
            </a:pPr>
            <a:r>
              <a:rPr lang="en-AU" dirty="0">
                <a:latin typeface="Calibri"/>
                <a:cs typeface="Arial"/>
              </a:rPr>
              <a:t>Preference for natural vs. chemical fertilisers; waste recycling; soil benefits.</a:t>
            </a:r>
          </a:p>
        </p:txBody>
      </p:sp>
      <p:sp>
        <p:nvSpPr>
          <p:cNvPr id="8" name="Rectangle 7">
            <a:extLst>
              <a:ext uri="{FF2B5EF4-FFF2-40B4-BE49-F238E27FC236}">
                <a16:creationId xmlns:a16="http://schemas.microsoft.com/office/drawing/2014/main" id="{EE5EFDD7-1989-443E-829A-6576C43C9267}"/>
              </a:ext>
            </a:extLst>
          </p:cNvPr>
          <p:cNvSpPr/>
          <p:nvPr/>
        </p:nvSpPr>
        <p:spPr>
          <a:xfrm>
            <a:off x="1163543" y="2571750"/>
            <a:ext cx="2332400" cy="102068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37CD5DCE-8D71-4066-B3D1-A08F81C43326}"/>
              </a:ext>
            </a:extLst>
          </p:cNvPr>
          <p:cNvSpPr/>
          <p:nvPr/>
        </p:nvSpPr>
        <p:spPr>
          <a:xfrm>
            <a:off x="4765637" y="3314754"/>
            <a:ext cx="3638550" cy="646331"/>
          </a:xfrm>
          <a:prstGeom prst="rect">
            <a:avLst/>
          </a:prstGeom>
          <a:ln w="38100">
            <a:solidFill>
              <a:srgbClr val="FF0000"/>
            </a:solidFill>
          </a:ln>
        </p:spPr>
        <p:txBody>
          <a:bodyPr wrap="square">
            <a:spAutoFit/>
          </a:bodyPr>
          <a:lstStyle/>
          <a:p>
            <a:pPr>
              <a:spcAft>
                <a:spcPts val="600"/>
              </a:spcAft>
              <a:buClr>
                <a:schemeClr val="accent6">
                  <a:lumMod val="60000"/>
                  <a:lumOff val="40000"/>
                </a:schemeClr>
              </a:buClr>
              <a:buSzPct val="120000"/>
              <a:defRPr/>
            </a:pPr>
            <a:r>
              <a:rPr lang="en-AU" dirty="0">
                <a:latin typeface="Calibri"/>
                <a:cs typeface="Arial"/>
              </a:rPr>
              <a:t>Lack of information; uncertainty over long-term impacts</a:t>
            </a:r>
          </a:p>
        </p:txBody>
      </p:sp>
      <p:sp>
        <p:nvSpPr>
          <p:cNvPr id="10" name="Oval 9">
            <a:extLst>
              <a:ext uri="{FF2B5EF4-FFF2-40B4-BE49-F238E27FC236}">
                <a16:creationId xmlns:a16="http://schemas.microsoft.com/office/drawing/2014/main" id="{5FC59641-EF62-44CA-AA34-FEB5CA021FBE}"/>
              </a:ext>
            </a:extLst>
          </p:cNvPr>
          <p:cNvSpPr>
            <a:spLocks noChangeAspect="1"/>
          </p:cNvSpPr>
          <p:nvPr/>
        </p:nvSpPr>
        <p:spPr>
          <a:xfrm>
            <a:off x="2136656" y="3281719"/>
            <a:ext cx="144000" cy="144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2" name="Straight Arrow Connector 11">
            <a:extLst>
              <a:ext uri="{FF2B5EF4-FFF2-40B4-BE49-F238E27FC236}">
                <a16:creationId xmlns:a16="http://schemas.microsoft.com/office/drawing/2014/main" id="{D2C9F772-925C-49EC-AC2B-9750373BC23A}"/>
              </a:ext>
            </a:extLst>
          </p:cNvPr>
          <p:cNvCxnSpPr>
            <a:cxnSpLocks/>
          </p:cNvCxnSpPr>
          <p:nvPr/>
        </p:nvCxnSpPr>
        <p:spPr>
          <a:xfrm>
            <a:off x="2208656" y="3383546"/>
            <a:ext cx="0" cy="78080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008456B-8B7D-4AEA-BF19-190795F6D4CE}"/>
              </a:ext>
            </a:extLst>
          </p:cNvPr>
          <p:cNvSpPr/>
          <p:nvPr/>
        </p:nvSpPr>
        <p:spPr>
          <a:xfrm>
            <a:off x="3551747" y="2556262"/>
            <a:ext cx="786674" cy="10495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Oval 17">
            <a:extLst>
              <a:ext uri="{FF2B5EF4-FFF2-40B4-BE49-F238E27FC236}">
                <a16:creationId xmlns:a16="http://schemas.microsoft.com/office/drawing/2014/main" id="{7E2F4990-2C4A-4633-9456-D98B9CC2AE57}"/>
              </a:ext>
            </a:extLst>
          </p:cNvPr>
          <p:cNvSpPr>
            <a:spLocks noChangeAspect="1"/>
          </p:cNvSpPr>
          <p:nvPr/>
        </p:nvSpPr>
        <p:spPr>
          <a:xfrm>
            <a:off x="3773264" y="3171205"/>
            <a:ext cx="144000" cy="1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9" name="Straight Arrow Connector 18">
            <a:extLst>
              <a:ext uri="{FF2B5EF4-FFF2-40B4-BE49-F238E27FC236}">
                <a16:creationId xmlns:a16="http://schemas.microsoft.com/office/drawing/2014/main" id="{F6B30526-1454-4530-92D2-371F5F48A970}"/>
              </a:ext>
            </a:extLst>
          </p:cNvPr>
          <p:cNvCxnSpPr>
            <a:cxnSpLocks/>
            <a:endCxn id="9" idx="1"/>
          </p:cNvCxnSpPr>
          <p:nvPr/>
        </p:nvCxnSpPr>
        <p:spPr>
          <a:xfrm>
            <a:off x="3845265" y="3242754"/>
            <a:ext cx="920372" cy="395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95FB467-5E18-418F-8788-D3BC3AFBB961}"/>
              </a:ext>
            </a:extLst>
          </p:cNvPr>
          <p:cNvPicPr>
            <a:picLocks noChangeAspect="1"/>
          </p:cNvPicPr>
          <p:nvPr/>
        </p:nvPicPr>
        <p:blipFill rotWithShape="1">
          <a:blip r:embed="rId3"/>
          <a:srcRect r="58773" b="95151"/>
          <a:stretch/>
        </p:blipFill>
        <p:spPr>
          <a:xfrm>
            <a:off x="531695" y="647101"/>
            <a:ext cx="2861582" cy="174737"/>
          </a:xfrm>
          <a:prstGeom prst="rect">
            <a:avLst/>
          </a:prstGeom>
        </p:spPr>
      </p:pic>
    </p:spTree>
    <p:extLst>
      <p:ext uri="{BB962C8B-B14F-4D97-AF65-F5344CB8AC3E}">
        <p14:creationId xmlns:p14="http://schemas.microsoft.com/office/powerpoint/2010/main" val="206566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Community survey results – impact of messaging on sentiment</a:t>
            </a:r>
          </a:p>
        </p:txBody>
      </p:sp>
      <p:grpSp>
        <p:nvGrpSpPr>
          <p:cNvPr id="26" name="Group 25">
            <a:extLst>
              <a:ext uri="{FF2B5EF4-FFF2-40B4-BE49-F238E27FC236}">
                <a16:creationId xmlns:a16="http://schemas.microsoft.com/office/drawing/2014/main" id="{71C5A4EC-B177-4182-AE52-77068DE0ED82}"/>
              </a:ext>
            </a:extLst>
          </p:cNvPr>
          <p:cNvGrpSpPr/>
          <p:nvPr/>
        </p:nvGrpSpPr>
        <p:grpSpPr>
          <a:xfrm>
            <a:off x="-4461" y="648313"/>
            <a:ext cx="9148461" cy="3846874"/>
            <a:chOff x="-4461" y="682716"/>
            <a:chExt cx="9148461" cy="3846874"/>
          </a:xfrm>
        </p:grpSpPr>
        <p:grpSp>
          <p:nvGrpSpPr>
            <p:cNvPr id="6" name="Group 5">
              <a:extLst>
                <a:ext uri="{FF2B5EF4-FFF2-40B4-BE49-F238E27FC236}">
                  <a16:creationId xmlns:a16="http://schemas.microsoft.com/office/drawing/2014/main" id="{04E6C2AC-D64E-42FE-B530-B5E29632B953}"/>
                </a:ext>
              </a:extLst>
            </p:cNvPr>
            <p:cNvGrpSpPr/>
            <p:nvPr/>
          </p:nvGrpSpPr>
          <p:grpSpPr>
            <a:xfrm>
              <a:off x="-4461" y="682716"/>
              <a:ext cx="9148461" cy="3846874"/>
              <a:chOff x="-4461" y="682716"/>
              <a:chExt cx="9148461" cy="3846874"/>
            </a:xfrm>
          </p:grpSpPr>
          <p:pic>
            <p:nvPicPr>
              <p:cNvPr id="14" name="Picture 13">
                <a:extLst>
                  <a:ext uri="{FF2B5EF4-FFF2-40B4-BE49-F238E27FC236}">
                    <a16:creationId xmlns:a16="http://schemas.microsoft.com/office/drawing/2014/main" id="{05B0A165-33D2-4D55-BEF6-B850B9C7C394}"/>
                  </a:ext>
                </a:extLst>
              </p:cNvPr>
              <p:cNvPicPr>
                <a:picLocks noChangeAspect="1"/>
              </p:cNvPicPr>
              <p:nvPr/>
            </p:nvPicPr>
            <p:blipFill rotWithShape="1">
              <a:blip r:embed="rId3"/>
              <a:srcRect t="78274"/>
              <a:stretch/>
            </p:blipFill>
            <p:spPr>
              <a:xfrm>
                <a:off x="-4461" y="3556646"/>
                <a:ext cx="9144000" cy="972944"/>
              </a:xfrm>
              <a:prstGeom prst="rect">
                <a:avLst/>
              </a:prstGeom>
            </p:spPr>
          </p:pic>
          <p:pic>
            <p:nvPicPr>
              <p:cNvPr id="5" name="Picture 4">
                <a:extLst>
                  <a:ext uri="{FF2B5EF4-FFF2-40B4-BE49-F238E27FC236}">
                    <a16:creationId xmlns:a16="http://schemas.microsoft.com/office/drawing/2014/main" id="{332192BE-6E11-4E28-A96A-135589F5FDE7}"/>
                  </a:ext>
                </a:extLst>
              </p:cNvPr>
              <p:cNvPicPr>
                <a:picLocks noChangeAspect="1"/>
              </p:cNvPicPr>
              <p:nvPr/>
            </p:nvPicPr>
            <p:blipFill rotWithShape="1">
              <a:blip r:embed="rId3"/>
              <a:srcRect b="35421"/>
              <a:stretch/>
            </p:blipFill>
            <p:spPr>
              <a:xfrm>
                <a:off x="0" y="682716"/>
                <a:ext cx="9144000" cy="2892051"/>
              </a:xfrm>
              <a:prstGeom prst="rect">
                <a:avLst/>
              </a:prstGeom>
            </p:spPr>
          </p:pic>
        </p:grpSp>
        <p:sp>
          <p:nvSpPr>
            <p:cNvPr id="11" name="TextBox 10">
              <a:extLst>
                <a:ext uri="{FF2B5EF4-FFF2-40B4-BE49-F238E27FC236}">
                  <a16:creationId xmlns:a16="http://schemas.microsoft.com/office/drawing/2014/main" id="{901E3228-8D8E-4F19-B647-A2D3F8E94E9E}"/>
                </a:ext>
              </a:extLst>
            </p:cNvPr>
            <p:cNvSpPr txBox="1"/>
            <p:nvPr/>
          </p:nvSpPr>
          <p:spPr>
            <a:xfrm>
              <a:off x="7603013" y="1240226"/>
              <a:ext cx="446049" cy="253916"/>
            </a:xfrm>
            <a:prstGeom prst="rect">
              <a:avLst/>
            </a:prstGeom>
            <a:noFill/>
          </p:spPr>
          <p:txBody>
            <a:bodyPr wrap="square" rtlCol="0">
              <a:spAutoFit/>
            </a:bodyPr>
            <a:lstStyle/>
            <a:p>
              <a:r>
                <a:rPr lang="en-AU" sz="1050" dirty="0">
                  <a:latin typeface="Arial" panose="020B0604020202020204" pitchFamily="34" charset="0"/>
                </a:rPr>
                <a:t>+30</a:t>
              </a:r>
            </a:p>
          </p:txBody>
        </p:sp>
        <p:pic>
          <p:nvPicPr>
            <p:cNvPr id="21" name="Picture 20">
              <a:extLst>
                <a:ext uri="{FF2B5EF4-FFF2-40B4-BE49-F238E27FC236}">
                  <a16:creationId xmlns:a16="http://schemas.microsoft.com/office/drawing/2014/main" id="{C2FED356-BBFD-4720-BAC7-4001D9892C47}"/>
                </a:ext>
              </a:extLst>
            </p:cNvPr>
            <p:cNvPicPr>
              <a:picLocks noChangeAspect="1"/>
            </p:cNvPicPr>
            <p:nvPr/>
          </p:nvPicPr>
          <p:blipFill rotWithShape="1">
            <a:blip r:embed="rId3"/>
            <a:srcRect l="81748" t="10991" r="13374" b="82823"/>
            <a:stretch/>
          </p:blipFill>
          <p:spPr>
            <a:xfrm>
              <a:off x="7921883" y="1228685"/>
              <a:ext cx="446049" cy="276999"/>
            </a:xfrm>
            <a:prstGeom prst="rect">
              <a:avLst/>
            </a:prstGeom>
          </p:spPr>
        </p:pic>
      </p:grpSp>
      <p:sp>
        <p:nvSpPr>
          <p:cNvPr id="3" name="Rectangle: Rounded Corners 2">
            <a:extLst>
              <a:ext uri="{FF2B5EF4-FFF2-40B4-BE49-F238E27FC236}">
                <a16:creationId xmlns:a16="http://schemas.microsoft.com/office/drawing/2014/main" id="{42519212-5201-416A-B744-34644EFB39E4}"/>
              </a:ext>
            </a:extLst>
          </p:cNvPr>
          <p:cNvSpPr/>
          <p:nvPr/>
        </p:nvSpPr>
        <p:spPr>
          <a:xfrm>
            <a:off x="7178206" y="2180970"/>
            <a:ext cx="1226903" cy="718458"/>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E7810CDE-9C0F-4423-A8FC-3A533D82702A}"/>
              </a:ext>
            </a:extLst>
          </p:cNvPr>
          <p:cNvCxnSpPr/>
          <p:nvPr/>
        </p:nvCxnSpPr>
        <p:spPr>
          <a:xfrm>
            <a:off x="435427" y="2246285"/>
            <a:ext cx="648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24BDED8-B646-42C1-9B52-1CACCF64AD75}"/>
              </a:ext>
            </a:extLst>
          </p:cNvPr>
          <p:cNvSpPr/>
          <p:nvPr/>
        </p:nvSpPr>
        <p:spPr>
          <a:xfrm>
            <a:off x="3428999" y="2990829"/>
            <a:ext cx="3482637" cy="461665"/>
          </a:xfrm>
          <a:prstGeom prst="rect">
            <a:avLst/>
          </a:prstGeom>
          <a:ln w="38100">
            <a:solidFill>
              <a:srgbClr val="00B050"/>
            </a:solidFill>
          </a:ln>
        </p:spPr>
        <p:txBody>
          <a:bodyPr wrap="square">
            <a:spAutoFit/>
          </a:bodyPr>
          <a:lstStyle/>
          <a:p>
            <a:pPr algn="ctr">
              <a:spcAft>
                <a:spcPts val="600"/>
              </a:spcAft>
              <a:buClr>
                <a:schemeClr val="accent6">
                  <a:lumMod val="60000"/>
                  <a:lumOff val="40000"/>
                </a:schemeClr>
              </a:buClr>
              <a:buSzPct val="120000"/>
              <a:defRPr/>
            </a:pPr>
            <a:r>
              <a:rPr lang="en-AU" sz="2400" dirty="0">
                <a:latin typeface="Calibri"/>
                <a:cs typeface="Arial"/>
              </a:rPr>
              <a:t>Proactive beats reactive!</a:t>
            </a:r>
          </a:p>
        </p:txBody>
      </p:sp>
      <p:sp>
        <p:nvSpPr>
          <p:cNvPr id="13" name="Rectangle 12">
            <a:extLst>
              <a:ext uri="{FF2B5EF4-FFF2-40B4-BE49-F238E27FC236}">
                <a16:creationId xmlns:a16="http://schemas.microsoft.com/office/drawing/2014/main" id="{60BC3CFE-BAC0-44B1-AEBA-0E58C20ADA05}"/>
              </a:ext>
            </a:extLst>
          </p:cNvPr>
          <p:cNvSpPr/>
          <p:nvPr/>
        </p:nvSpPr>
        <p:spPr>
          <a:xfrm>
            <a:off x="2106500" y="4451643"/>
            <a:ext cx="4324430" cy="461665"/>
          </a:xfrm>
          <a:prstGeom prst="rect">
            <a:avLst/>
          </a:prstGeom>
          <a:ln w="38100">
            <a:solidFill>
              <a:srgbClr val="FFC000"/>
            </a:solidFill>
          </a:ln>
        </p:spPr>
        <p:txBody>
          <a:bodyPr wrap="square">
            <a:spAutoFit/>
          </a:bodyPr>
          <a:lstStyle/>
          <a:p>
            <a:pPr algn="ctr">
              <a:spcAft>
                <a:spcPts val="600"/>
              </a:spcAft>
              <a:buClr>
                <a:schemeClr val="accent6">
                  <a:lumMod val="60000"/>
                  <a:lumOff val="40000"/>
                </a:schemeClr>
              </a:buClr>
              <a:buSzPct val="120000"/>
              <a:defRPr/>
            </a:pPr>
            <a:r>
              <a:rPr lang="en-AU" sz="2400" dirty="0">
                <a:latin typeface="Calibri"/>
                <a:cs typeface="Arial"/>
              </a:rPr>
              <a:t>But even reactive beats silence...</a:t>
            </a:r>
          </a:p>
        </p:txBody>
      </p:sp>
    </p:spTree>
    <p:extLst>
      <p:ext uri="{BB962C8B-B14F-4D97-AF65-F5344CB8AC3E}">
        <p14:creationId xmlns:p14="http://schemas.microsoft.com/office/powerpoint/2010/main" val="3138558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Community survey results – impact of messaging on sentiment</a:t>
            </a:r>
          </a:p>
        </p:txBody>
      </p:sp>
      <p:sp>
        <p:nvSpPr>
          <p:cNvPr id="3" name="TextBox 2"/>
          <p:cNvSpPr txBox="1"/>
          <p:nvPr/>
        </p:nvSpPr>
        <p:spPr>
          <a:xfrm>
            <a:off x="611699" y="737826"/>
            <a:ext cx="7885529" cy="3724096"/>
          </a:xfrm>
          <a:prstGeom prst="rect">
            <a:avLst/>
          </a:prstGeom>
          <a:noFill/>
        </p:spPr>
        <p:txBody>
          <a:bodyPr wrap="square" lIns="91440" tIns="45720" rIns="91440" bIns="45720" rtlCol="0" anchor="t">
            <a:spAutoFit/>
          </a:bodyPr>
          <a:lstStyle/>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b="1" dirty="0">
                <a:latin typeface="Calibri"/>
                <a:cs typeface="Arial"/>
              </a:rPr>
              <a:t>Priority messages to promote:</a:t>
            </a:r>
            <a:r>
              <a:rPr lang="en-AU" sz="2400" dirty="0">
                <a:latin typeface="Calibri"/>
                <a:cs typeface="Arial"/>
              </a:rPr>
              <a:t> Recycling waste; soil improvement</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b="1" dirty="0">
                <a:latin typeface="Calibri"/>
                <a:cs typeface="Arial"/>
              </a:rPr>
              <a:t>Other important messages:</a:t>
            </a:r>
            <a:r>
              <a:rPr lang="en-AU" sz="2400" dirty="0">
                <a:latin typeface="Calibri"/>
                <a:cs typeface="Arial"/>
              </a:rPr>
              <a:t> safety, regulation and guidelines; cost savings</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b="1" dirty="0">
                <a:latin typeface="Calibri"/>
                <a:cs typeface="Arial"/>
              </a:rPr>
              <a:t>Key concerns to address: </a:t>
            </a:r>
            <a:r>
              <a:rPr lang="en-AU" sz="2400" dirty="0">
                <a:latin typeface="Calibri"/>
                <a:cs typeface="Arial"/>
              </a:rPr>
              <a:t>what ends up in sewers; pathogens; lack of knowledge about long term health/environmental impacts</a:t>
            </a:r>
          </a:p>
          <a:p>
            <a:pPr marL="287655" indent="-287655">
              <a:spcAft>
                <a:spcPts val="600"/>
              </a:spcAft>
              <a:buClr>
                <a:schemeClr val="accent6">
                  <a:lumMod val="60000"/>
                  <a:lumOff val="40000"/>
                </a:schemeClr>
              </a:buClr>
              <a:buSzPct val="120000"/>
              <a:buFont typeface="Calibri" panose="020F0502020204030204" pitchFamily="34" charset="0"/>
              <a:buChar char="•"/>
              <a:defRPr/>
            </a:pPr>
            <a:endParaRPr lang="en-AU" sz="2400" dirty="0">
              <a:latin typeface="Calibri"/>
              <a:cs typeface="Arial"/>
            </a:endParaRPr>
          </a:p>
          <a:p>
            <a:pPr marL="287655" indent="-287655">
              <a:spcAft>
                <a:spcPts val="600"/>
              </a:spcAft>
              <a:buClr>
                <a:schemeClr val="accent6">
                  <a:lumMod val="60000"/>
                  <a:lumOff val="40000"/>
                </a:schemeClr>
              </a:buClr>
              <a:buSzPct val="120000"/>
              <a:buFont typeface="Calibri" panose="020F0502020204030204" pitchFamily="34" charset="0"/>
              <a:buChar char="•"/>
              <a:defRPr/>
            </a:pPr>
            <a:endParaRPr lang="en-AU" sz="2400" dirty="0">
              <a:latin typeface="Calibri"/>
              <a:cs typeface="Arial"/>
            </a:endParaRPr>
          </a:p>
        </p:txBody>
      </p:sp>
      <p:pic>
        <p:nvPicPr>
          <p:cNvPr id="1026" name="Picture 2" descr="Recycling symbol - Wikipedia">
            <a:extLst>
              <a:ext uri="{FF2B5EF4-FFF2-40B4-BE49-F238E27FC236}">
                <a16:creationId xmlns:a16="http://schemas.microsoft.com/office/drawing/2014/main" id="{92B57AEA-A509-4CF0-B814-18C149EEC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194" y="3385457"/>
            <a:ext cx="1515776" cy="143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264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Community survey results – trusted information sources</a:t>
            </a:r>
          </a:p>
        </p:txBody>
      </p:sp>
      <p:pic>
        <p:nvPicPr>
          <p:cNvPr id="5" name="Picture 4">
            <a:extLst>
              <a:ext uri="{FF2B5EF4-FFF2-40B4-BE49-F238E27FC236}">
                <a16:creationId xmlns:a16="http://schemas.microsoft.com/office/drawing/2014/main" id="{0A968BD7-EB53-4DBA-865E-BE8EDF92120F}"/>
              </a:ext>
            </a:extLst>
          </p:cNvPr>
          <p:cNvPicPr>
            <a:picLocks noChangeAspect="1"/>
          </p:cNvPicPr>
          <p:nvPr/>
        </p:nvPicPr>
        <p:blipFill rotWithShape="1">
          <a:blip r:embed="rId3"/>
          <a:srcRect l="442" t="15826" r="49197" b="2281"/>
          <a:stretch/>
        </p:blipFill>
        <p:spPr>
          <a:xfrm>
            <a:off x="369950" y="602737"/>
            <a:ext cx="4147622" cy="4306722"/>
          </a:xfrm>
          <a:prstGeom prst="rect">
            <a:avLst/>
          </a:prstGeom>
        </p:spPr>
      </p:pic>
      <p:sp>
        <p:nvSpPr>
          <p:cNvPr id="6" name="TextBox 5">
            <a:extLst>
              <a:ext uri="{FF2B5EF4-FFF2-40B4-BE49-F238E27FC236}">
                <a16:creationId xmlns:a16="http://schemas.microsoft.com/office/drawing/2014/main" id="{DEC9EA40-3236-4D15-B7DF-7FA76A01BD81}"/>
              </a:ext>
            </a:extLst>
          </p:cNvPr>
          <p:cNvSpPr txBox="1"/>
          <p:nvPr/>
        </p:nvSpPr>
        <p:spPr>
          <a:xfrm>
            <a:off x="4844143" y="984363"/>
            <a:ext cx="3995223" cy="2908489"/>
          </a:xfrm>
          <a:prstGeom prst="rect">
            <a:avLst/>
          </a:prstGeom>
          <a:noFill/>
        </p:spPr>
        <p:txBody>
          <a:bodyPr wrap="square" lIns="91440" tIns="45720" rIns="91440" bIns="45720" rtlCol="0" anchor="t">
            <a:spAutoFit/>
          </a:bodyPr>
          <a:lstStyle/>
          <a:p>
            <a:pPr marL="457200" indent="-457200">
              <a:spcAft>
                <a:spcPts val="600"/>
              </a:spcAft>
              <a:buClr>
                <a:schemeClr val="accent6">
                  <a:lumMod val="60000"/>
                  <a:lumOff val="40000"/>
                </a:schemeClr>
              </a:buClr>
              <a:buSzPct val="120000"/>
              <a:buFont typeface="+mj-lt"/>
              <a:buAutoNum type="arabicPeriod"/>
              <a:defRPr/>
            </a:pPr>
            <a:r>
              <a:rPr lang="en-AU" sz="2400" dirty="0">
                <a:latin typeface="Calibri"/>
                <a:cs typeface="Arial"/>
              </a:rPr>
              <a:t>Regulators / government / government departments and researchers</a:t>
            </a:r>
          </a:p>
          <a:p>
            <a:pPr marL="457200" indent="-457200">
              <a:spcAft>
                <a:spcPts val="600"/>
              </a:spcAft>
              <a:buClr>
                <a:schemeClr val="accent6">
                  <a:lumMod val="60000"/>
                  <a:lumOff val="40000"/>
                </a:schemeClr>
              </a:buClr>
              <a:buSzPct val="120000"/>
              <a:buFont typeface="+mj-lt"/>
              <a:buAutoNum type="arabicPeriod"/>
              <a:defRPr/>
            </a:pPr>
            <a:endParaRPr lang="en-AU" sz="2400" dirty="0">
              <a:latin typeface="Calibri"/>
              <a:cs typeface="Arial"/>
            </a:endParaRPr>
          </a:p>
          <a:p>
            <a:pPr marL="457200" indent="-457200">
              <a:spcAft>
                <a:spcPts val="600"/>
              </a:spcAft>
              <a:buClr>
                <a:schemeClr val="accent6">
                  <a:lumMod val="60000"/>
                  <a:lumOff val="40000"/>
                </a:schemeClr>
              </a:buClr>
              <a:buSzPct val="120000"/>
              <a:buFont typeface="+mj-lt"/>
              <a:buAutoNum type="arabicPeriod"/>
              <a:defRPr/>
            </a:pPr>
            <a:endParaRPr lang="en-AU" sz="2400" dirty="0">
              <a:latin typeface="Calibri"/>
              <a:cs typeface="Arial"/>
            </a:endParaRPr>
          </a:p>
          <a:p>
            <a:pPr marL="457200" indent="-457200">
              <a:spcAft>
                <a:spcPts val="600"/>
              </a:spcAft>
              <a:buClr>
                <a:schemeClr val="accent6">
                  <a:lumMod val="60000"/>
                  <a:lumOff val="40000"/>
                </a:schemeClr>
              </a:buClr>
              <a:buSzPct val="120000"/>
              <a:buFont typeface="+mj-lt"/>
              <a:buAutoNum type="arabicPeriod"/>
              <a:defRPr/>
            </a:pPr>
            <a:r>
              <a:rPr lang="en-AU" sz="2400" dirty="0">
                <a:latin typeface="Calibri"/>
                <a:cs typeface="Arial"/>
              </a:rPr>
              <a:t>Plant operators and environmental groups</a:t>
            </a:r>
          </a:p>
        </p:txBody>
      </p:sp>
      <p:pic>
        <p:nvPicPr>
          <p:cNvPr id="2050" name="Picture 2" descr="Government Icon - Symbol Clip Art at Clker.com - vector clip art online,  royalty free &amp; public domain">
            <a:extLst>
              <a:ext uri="{FF2B5EF4-FFF2-40B4-BE49-F238E27FC236}">
                <a16:creationId xmlns:a16="http://schemas.microsoft.com/office/drawing/2014/main" id="{0501CD76-9570-4B5E-8295-BBFB59505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794" y="2223408"/>
            <a:ext cx="701404" cy="6709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ientific research Icon - Free PNG &amp; SVG 2380365 - Noun Project">
            <a:extLst>
              <a:ext uri="{FF2B5EF4-FFF2-40B4-BE49-F238E27FC236}">
                <a16:creationId xmlns:a16="http://schemas.microsoft.com/office/drawing/2014/main" id="{240F74FC-87D2-4904-8EAD-29EA85BA01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9146" y="2178427"/>
            <a:ext cx="786646" cy="7866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astewater Consulting by Industrial Wastewater Experts">
            <a:extLst>
              <a:ext uri="{FF2B5EF4-FFF2-40B4-BE49-F238E27FC236}">
                <a16:creationId xmlns:a16="http://schemas.microsoft.com/office/drawing/2014/main" id="{9CC0F64B-74B1-4463-81F1-8AD950089E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3951" y="3930863"/>
            <a:ext cx="851757" cy="85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705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Community survey results – end use acceptance</a:t>
            </a:r>
          </a:p>
        </p:txBody>
      </p:sp>
      <p:sp>
        <p:nvSpPr>
          <p:cNvPr id="3" name="TextBox 2"/>
          <p:cNvSpPr txBox="1"/>
          <p:nvPr/>
        </p:nvSpPr>
        <p:spPr>
          <a:xfrm>
            <a:off x="611700" y="737826"/>
            <a:ext cx="7553606" cy="2554545"/>
          </a:xfrm>
          <a:prstGeom prst="rect">
            <a:avLst/>
          </a:prstGeom>
          <a:noFill/>
        </p:spPr>
        <p:txBody>
          <a:bodyPr wrap="square" lIns="91440" tIns="45720" rIns="91440" bIns="45720" rtlCol="0" anchor="t">
            <a:spAutoFit/>
          </a:bodyPr>
          <a:lstStyle/>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000" dirty="0">
                <a:latin typeface="Calibri"/>
                <a:cs typeface="Arial"/>
              </a:rPr>
              <a:t>&lt;10% find any end use unacceptable</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000" b="1" dirty="0">
                <a:latin typeface="Calibri"/>
                <a:cs typeface="Arial"/>
              </a:rPr>
              <a:t>Higher acceptance</a:t>
            </a:r>
            <a:r>
              <a:rPr lang="en-AU" sz="2000" dirty="0">
                <a:latin typeface="Calibri"/>
                <a:cs typeface="Arial"/>
              </a:rPr>
              <a:t> (&gt;70%): non-agricultural land, fuel and energy</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000" b="1" dirty="0">
                <a:latin typeface="Calibri"/>
                <a:cs typeface="Arial"/>
              </a:rPr>
              <a:t>Moderate acceptance</a:t>
            </a:r>
            <a:r>
              <a:rPr lang="en-AU" sz="2000" dirty="0">
                <a:latin typeface="Calibri"/>
                <a:cs typeface="Arial"/>
              </a:rPr>
              <a:t> (65%): farms and gardens; commercial fertiliser; landscaping; road fill</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000" b="1" dirty="0">
                <a:latin typeface="Calibri"/>
                <a:cs typeface="Arial"/>
              </a:rPr>
              <a:t>Lower acceptance</a:t>
            </a:r>
            <a:r>
              <a:rPr lang="en-AU" sz="2000" dirty="0">
                <a:latin typeface="Calibri"/>
                <a:cs typeface="Arial"/>
              </a:rPr>
              <a:t> (50%-60%): crops for human consumption; building materials</a:t>
            </a:r>
          </a:p>
          <a:p>
            <a:pPr marL="287655" indent="-287655">
              <a:spcAft>
                <a:spcPts val="600"/>
              </a:spcAft>
              <a:buClr>
                <a:schemeClr val="accent6">
                  <a:lumMod val="60000"/>
                  <a:lumOff val="40000"/>
                </a:schemeClr>
              </a:buClr>
              <a:buSzPct val="120000"/>
              <a:buFont typeface="Calibri" panose="020F0502020204030204" pitchFamily="34" charset="0"/>
              <a:buChar char="•"/>
              <a:defRPr/>
            </a:pPr>
            <a:endParaRPr lang="en-AU" sz="2000" dirty="0">
              <a:latin typeface="Calibri"/>
              <a:cs typeface="Arial"/>
            </a:endParaRPr>
          </a:p>
        </p:txBody>
      </p:sp>
      <p:pic>
        <p:nvPicPr>
          <p:cNvPr id="5" name="Picture 4">
            <a:extLst>
              <a:ext uri="{FF2B5EF4-FFF2-40B4-BE49-F238E27FC236}">
                <a16:creationId xmlns:a16="http://schemas.microsoft.com/office/drawing/2014/main" id="{18F53F2A-1016-48DD-96EE-C53944AB2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751" y="3017266"/>
            <a:ext cx="2007621" cy="1527506"/>
          </a:xfrm>
          <a:prstGeom prst="rect">
            <a:avLst/>
          </a:prstGeom>
        </p:spPr>
      </p:pic>
      <p:pic>
        <p:nvPicPr>
          <p:cNvPr id="6" name="Picture 5">
            <a:extLst>
              <a:ext uri="{FF2B5EF4-FFF2-40B4-BE49-F238E27FC236}">
                <a16:creationId xmlns:a16="http://schemas.microsoft.com/office/drawing/2014/main" id="{D041A1D8-0BF4-44C3-8C75-310075E24A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616" y="3023085"/>
            <a:ext cx="2026355" cy="1523993"/>
          </a:xfrm>
          <a:prstGeom prst="rect">
            <a:avLst/>
          </a:prstGeom>
        </p:spPr>
      </p:pic>
      <p:pic>
        <p:nvPicPr>
          <p:cNvPr id="7" name="Picture 6">
            <a:extLst>
              <a:ext uri="{FF2B5EF4-FFF2-40B4-BE49-F238E27FC236}">
                <a16:creationId xmlns:a16="http://schemas.microsoft.com/office/drawing/2014/main" id="{089261E5-4721-4E18-8DD4-857555230E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142"/>
          <a:stretch/>
        </p:blipFill>
        <p:spPr>
          <a:xfrm>
            <a:off x="2975004" y="3017265"/>
            <a:ext cx="2550348" cy="1527507"/>
          </a:xfrm>
          <a:prstGeom prst="rect">
            <a:avLst/>
          </a:prstGeom>
        </p:spPr>
      </p:pic>
      <p:sp>
        <p:nvSpPr>
          <p:cNvPr id="8" name="Rectangle 7">
            <a:extLst>
              <a:ext uri="{FF2B5EF4-FFF2-40B4-BE49-F238E27FC236}">
                <a16:creationId xmlns:a16="http://schemas.microsoft.com/office/drawing/2014/main" id="{C9C65FC1-B969-4572-A3FF-7E867DCFFCF0}"/>
              </a:ext>
            </a:extLst>
          </p:cNvPr>
          <p:cNvSpPr/>
          <p:nvPr/>
        </p:nvSpPr>
        <p:spPr>
          <a:xfrm>
            <a:off x="473796" y="4544772"/>
            <a:ext cx="1793994" cy="338554"/>
          </a:xfrm>
          <a:prstGeom prst="rect">
            <a:avLst/>
          </a:prstGeom>
          <a:ln w="38100">
            <a:noFill/>
          </a:ln>
        </p:spPr>
        <p:txBody>
          <a:bodyPr wrap="square">
            <a:spAutoFit/>
          </a:bodyPr>
          <a:lstStyle/>
          <a:p>
            <a:pPr algn="ctr">
              <a:spcAft>
                <a:spcPts val="600"/>
              </a:spcAft>
              <a:buClr>
                <a:schemeClr val="accent6">
                  <a:lumMod val="60000"/>
                  <a:lumOff val="40000"/>
                </a:schemeClr>
              </a:buClr>
              <a:buSzPct val="120000"/>
              <a:defRPr/>
            </a:pPr>
            <a:r>
              <a:rPr lang="en-AU" sz="1600" dirty="0">
                <a:latin typeface="Calibri"/>
                <a:cs typeface="Arial"/>
              </a:rPr>
              <a:t>Mine rehabilitation</a:t>
            </a:r>
          </a:p>
        </p:txBody>
      </p:sp>
      <p:sp>
        <p:nvSpPr>
          <p:cNvPr id="9" name="Rectangle 8">
            <a:extLst>
              <a:ext uri="{FF2B5EF4-FFF2-40B4-BE49-F238E27FC236}">
                <a16:creationId xmlns:a16="http://schemas.microsoft.com/office/drawing/2014/main" id="{DA9CBAED-DC2F-4915-AD65-55D7D27D8D3B}"/>
              </a:ext>
            </a:extLst>
          </p:cNvPr>
          <p:cNvSpPr/>
          <p:nvPr/>
        </p:nvSpPr>
        <p:spPr>
          <a:xfrm>
            <a:off x="4572000" y="4544772"/>
            <a:ext cx="1357812" cy="338554"/>
          </a:xfrm>
          <a:prstGeom prst="rect">
            <a:avLst/>
          </a:prstGeom>
          <a:ln w="38100">
            <a:noFill/>
          </a:ln>
        </p:spPr>
        <p:txBody>
          <a:bodyPr wrap="square">
            <a:spAutoFit/>
          </a:bodyPr>
          <a:lstStyle/>
          <a:p>
            <a:pPr algn="ctr">
              <a:spcAft>
                <a:spcPts val="600"/>
              </a:spcAft>
              <a:buClr>
                <a:schemeClr val="accent6">
                  <a:lumMod val="60000"/>
                  <a:lumOff val="40000"/>
                </a:schemeClr>
              </a:buClr>
              <a:buSzPct val="120000"/>
              <a:defRPr/>
            </a:pPr>
            <a:r>
              <a:rPr lang="en-AU" sz="1600" dirty="0">
                <a:latin typeface="Calibri"/>
                <a:cs typeface="Arial"/>
              </a:rPr>
              <a:t>Agriculture</a:t>
            </a:r>
          </a:p>
        </p:txBody>
      </p:sp>
    </p:spTree>
    <p:extLst>
      <p:ext uri="{BB962C8B-B14F-4D97-AF65-F5344CB8AC3E}">
        <p14:creationId xmlns:p14="http://schemas.microsoft.com/office/powerpoint/2010/main" val="26900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Community survey results – key takeaways</a:t>
            </a:r>
          </a:p>
        </p:txBody>
      </p:sp>
      <p:sp>
        <p:nvSpPr>
          <p:cNvPr id="3" name="TextBox 2"/>
          <p:cNvSpPr txBox="1"/>
          <p:nvPr/>
        </p:nvSpPr>
        <p:spPr>
          <a:xfrm>
            <a:off x="611700" y="737826"/>
            <a:ext cx="7553606" cy="4247317"/>
          </a:xfrm>
          <a:prstGeom prst="rect">
            <a:avLst/>
          </a:prstGeom>
          <a:noFill/>
        </p:spPr>
        <p:txBody>
          <a:bodyPr wrap="square" lIns="91440" tIns="45720" rIns="91440" bIns="45720" rtlCol="0" anchor="t">
            <a:spAutoFit/>
          </a:bodyPr>
          <a:lstStyle/>
          <a:p>
            <a:pPr marL="287655" lvl="1"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People value biosolids benefits, but are concerned about contaminants and long-term impacts</a:t>
            </a:r>
          </a:p>
          <a:p>
            <a:pPr marL="287655" lvl="1"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Non-agricultural use more accepted than agricultural</a:t>
            </a:r>
          </a:p>
          <a:p>
            <a:pPr marL="287655" lvl="1"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Information is good! Start with basics</a:t>
            </a:r>
          </a:p>
          <a:p>
            <a:pPr marL="287655" lvl="1"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Proactive information campaigns are best, but reactive messaging is better than nothing</a:t>
            </a:r>
          </a:p>
          <a:p>
            <a:pPr marL="287655" lvl="1"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Significant opportunity for education and engagement</a:t>
            </a:r>
          </a:p>
          <a:p>
            <a:pPr marL="287655" lvl="1"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Use trusted sources (government/regulators, researchers, etc.)</a:t>
            </a:r>
          </a:p>
          <a:p>
            <a:pPr marL="287655" indent="-287655">
              <a:spcAft>
                <a:spcPts val="600"/>
              </a:spcAft>
              <a:buClr>
                <a:schemeClr val="accent6">
                  <a:lumMod val="60000"/>
                  <a:lumOff val="40000"/>
                </a:schemeClr>
              </a:buClr>
              <a:buSzPct val="120000"/>
              <a:buFont typeface="Calibri" panose="020F0502020204030204" pitchFamily="34" charset="0"/>
              <a:buChar char="•"/>
              <a:defRPr/>
            </a:pPr>
            <a:endParaRPr lang="en-AU" sz="2400" dirty="0">
              <a:latin typeface="Calibri"/>
              <a:cs typeface="Arial"/>
            </a:endParaRPr>
          </a:p>
        </p:txBody>
      </p:sp>
    </p:spTree>
    <p:extLst>
      <p:ext uri="{BB962C8B-B14F-4D97-AF65-F5344CB8AC3E}">
        <p14:creationId xmlns:p14="http://schemas.microsoft.com/office/powerpoint/2010/main" val="501104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Outcomes</a:t>
            </a:r>
          </a:p>
        </p:txBody>
      </p:sp>
      <p:sp>
        <p:nvSpPr>
          <p:cNvPr id="3" name="TextBox 2"/>
          <p:cNvSpPr txBox="1"/>
          <p:nvPr/>
        </p:nvSpPr>
        <p:spPr>
          <a:xfrm>
            <a:off x="611700" y="737826"/>
            <a:ext cx="7553606" cy="2893100"/>
          </a:xfrm>
          <a:prstGeom prst="rect">
            <a:avLst/>
          </a:prstGeom>
          <a:noFill/>
        </p:spPr>
        <p:txBody>
          <a:bodyPr wrap="square" lIns="91440" tIns="45720" rIns="91440" bIns="45720" rtlCol="0" anchor="t">
            <a:spAutoFit/>
          </a:bodyPr>
          <a:lstStyle/>
          <a:p>
            <a:pPr marL="287655" lvl="1" indent="-287655">
              <a:spcAft>
                <a:spcPts val="600"/>
              </a:spcAft>
              <a:buClr>
                <a:srgbClr val="70AD47">
                  <a:lumMod val="60000"/>
                  <a:lumOff val="40000"/>
                </a:srgbClr>
              </a:buClr>
              <a:buSzPct val="120000"/>
              <a:buFont typeface="Calibri" panose="020F0502020204030204" pitchFamily="34" charset="0"/>
              <a:buChar char="•"/>
              <a:defRPr/>
            </a:pPr>
            <a:r>
              <a:rPr lang="en-AU" sz="2400" dirty="0">
                <a:solidFill>
                  <a:prstClr val="black"/>
                </a:solidFill>
                <a:latin typeface="Calibri"/>
                <a:cs typeface="Arial"/>
              </a:rPr>
              <a:t>ANZBP communication plan and priorities:</a:t>
            </a:r>
          </a:p>
          <a:p>
            <a:pPr marL="914400" lvl="1" indent="-457200">
              <a:spcAft>
                <a:spcPts val="600"/>
              </a:spcAft>
              <a:buClr>
                <a:srgbClr val="70AD47">
                  <a:lumMod val="60000"/>
                  <a:lumOff val="40000"/>
                </a:srgbClr>
              </a:buClr>
              <a:buSzPct val="120000"/>
              <a:buFont typeface="Wingdings" panose="05000000000000000000" pitchFamily="2" charset="2"/>
              <a:buChar char="§"/>
              <a:defRPr/>
            </a:pPr>
            <a:r>
              <a:rPr lang="en-US" sz="2000" dirty="0">
                <a:solidFill>
                  <a:prstClr val="black"/>
                </a:solidFill>
                <a:latin typeface="Calibri"/>
                <a:cs typeface="Arial"/>
              </a:rPr>
              <a:t>Promoting and showcasing biosolids benefits</a:t>
            </a:r>
          </a:p>
          <a:p>
            <a:pPr marL="914400" lvl="1" indent="-457200">
              <a:spcAft>
                <a:spcPts val="600"/>
              </a:spcAft>
              <a:buClr>
                <a:srgbClr val="70AD47">
                  <a:lumMod val="60000"/>
                  <a:lumOff val="40000"/>
                </a:srgbClr>
              </a:buClr>
              <a:buSzPct val="120000"/>
              <a:buFont typeface="Wingdings" panose="05000000000000000000" pitchFamily="2" charset="2"/>
              <a:buChar char="§"/>
              <a:defRPr/>
            </a:pPr>
            <a:r>
              <a:rPr lang="en-US" sz="2000" dirty="0">
                <a:solidFill>
                  <a:prstClr val="black"/>
                </a:solidFill>
                <a:latin typeface="Calibri"/>
                <a:cs typeface="Arial"/>
              </a:rPr>
              <a:t>Addressing community concerns</a:t>
            </a:r>
          </a:p>
          <a:p>
            <a:pPr marL="914400" lvl="1" indent="-457200">
              <a:spcAft>
                <a:spcPts val="600"/>
              </a:spcAft>
              <a:buClr>
                <a:srgbClr val="70AD47">
                  <a:lumMod val="60000"/>
                  <a:lumOff val="40000"/>
                </a:srgbClr>
              </a:buClr>
              <a:buSzPct val="120000"/>
              <a:buFont typeface="Wingdings" panose="05000000000000000000" pitchFamily="2" charset="2"/>
              <a:buChar char="§"/>
              <a:defRPr/>
            </a:pPr>
            <a:r>
              <a:rPr lang="en-US" sz="2000" dirty="0">
                <a:solidFill>
                  <a:prstClr val="black"/>
                </a:solidFill>
                <a:latin typeface="Calibri"/>
                <a:ea typeface="Calibri"/>
                <a:cs typeface="Arial"/>
              </a:rPr>
              <a:t>Educational resources</a:t>
            </a:r>
          </a:p>
          <a:p>
            <a:pPr marL="914400" lvl="1" indent="-457200">
              <a:spcAft>
                <a:spcPts val="600"/>
              </a:spcAft>
              <a:buClr>
                <a:srgbClr val="70AD47">
                  <a:lumMod val="60000"/>
                  <a:lumOff val="40000"/>
                </a:srgbClr>
              </a:buClr>
              <a:buSzPct val="120000"/>
              <a:buFont typeface="Wingdings" panose="05000000000000000000" pitchFamily="2" charset="2"/>
              <a:buChar char="§"/>
              <a:defRPr/>
            </a:pPr>
            <a:r>
              <a:rPr lang="en-US" sz="2000" b="1" dirty="0">
                <a:solidFill>
                  <a:prstClr val="black"/>
                </a:solidFill>
                <a:latin typeface="Calibri"/>
                <a:ea typeface="Calibri"/>
                <a:cs typeface="Arial"/>
              </a:rPr>
              <a:t>Strategic partners </a:t>
            </a:r>
            <a:r>
              <a:rPr lang="en-AU" sz="2000" dirty="0">
                <a:solidFill>
                  <a:prstClr val="black"/>
                </a:solidFill>
                <a:latin typeface="Calibri"/>
                <a:ea typeface="Calibri"/>
                <a:cs typeface="Arial"/>
              </a:rPr>
              <a:t>(including ARC Training Centre)</a:t>
            </a:r>
            <a:endParaRPr lang="en-US" sz="2000" dirty="0">
              <a:solidFill>
                <a:prstClr val="black"/>
              </a:solidFill>
              <a:latin typeface="Calibri"/>
              <a:ea typeface="Calibri"/>
              <a:cs typeface="Arial"/>
            </a:endParaRPr>
          </a:p>
          <a:p>
            <a:pPr marL="287655" lvl="1" indent="-287655">
              <a:spcAft>
                <a:spcPts val="600"/>
              </a:spcAft>
              <a:buClr>
                <a:srgbClr val="70AD47">
                  <a:lumMod val="60000"/>
                  <a:lumOff val="40000"/>
                </a:srgbClr>
              </a:buClr>
              <a:buSzPct val="120000"/>
              <a:buFont typeface="Calibri" panose="020F0502020204030204" pitchFamily="34" charset="0"/>
              <a:buChar char="•"/>
              <a:defRPr/>
            </a:pPr>
            <a:r>
              <a:rPr lang="en-AU" sz="2400" dirty="0">
                <a:solidFill>
                  <a:prstClr val="black"/>
                </a:solidFill>
                <a:latin typeface="Calibri"/>
                <a:cs typeface="Arial"/>
              </a:rPr>
              <a:t>Community engagement guidance</a:t>
            </a:r>
          </a:p>
          <a:p>
            <a:pPr marL="287655" indent="-287655">
              <a:spcAft>
                <a:spcPts val="600"/>
              </a:spcAft>
              <a:buClr>
                <a:schemeClr val="accent6">
                  <a:lumMod val="60000"/>
                  <a:lumOff val="40000"/>
                </a:schemeClr>
              </a:buClr>
              <a:buSzPct val="120000"/>
              <a:buFont typeface="Calibri" panose="020F0502020204030204" pitchFamily="34" charset="0"/>
              <a:buChar char="•"/>
              <a:defRPr/>
            </a:pPr>
            <a:endParaRPr lang="en-AU" sz="2400" dirty="0">
              <a:latin typeface="Calibri"/>
              <a:cs typeface="Arial"/>
            </a:endParaRPr>
          </a:p>
        </p:txBody>
      </p:sp>
      <p:pic>
        <p:nvPicPr>
          <p:cNvPr id="3076" name="Picture 4" descr="Man With Megaphone icon PNG and SVG Vector Free Download">
            <a:extLst>
              <a:ext uri="{FF2B5EF4-FFF2-40B4-BE49-F238E27FC236}">
                <a16:creationId xmlns:a16="http://schemas.microsoft.com/office/drawing/2014/main" id="{43B27778-12FD-46F2-A0E4-E63478AE4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159" y="3275235"/>
            <a:ext cx="1865682" cy="157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581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A9C2C8-D340-4C19-8155-DAFF69F52603}"/>
              </a:ext>
            </a:extLst>
          </p:cNvPr>
          <p:cNvPicPr>
            <a:picLocks noChangeAspect="1"/>
          </p:cNvPicPr>
          <p:nvPr/>
        </p:nvPicPr>
        <p:blipFill>
          <a:blip r:embed="rId3"/>
          <a:stretch>
            <a:fillRect/>
          </a:stretch>
        </p:blipFill>
        <p:spPr>
          <a:xfrm>
            <a:off x="3955717" y="1108075"/>
            <a:ext cx="1058189" cy="778668"/>
          </a:xfrm>
          <a:prstGeom prst="rect">
            <a:avLst/>
          </a:prstGeom>
        </p:spPr>
      </p:pic>
      <p:pic>
        <p:nvPicPr>
          <p:cNvPr id="3" name="Picture 2">
            <a:extLst>
              <a:ext uri="{FF2B5EF4-FFF2-40B4-BE49-F238E27FC236}">
                <a16:creationId xmlns:a16="http://schemas.microsoft.com/office/drawing/2014/main" id="{622CBE38-4649-47FB-878C-4239DF846768}"/>
              </a:ext>
            </a:extLst>
          </p:cNvPr>
          <p:cNvPicPr>
            <a:picLocks noChangeAspect="1"/>
          </p:cNvPicPr>
          <p:nvPr/>
        </p:nvPicPr>
        <p:blipFill>
          <a:blip r:embed="rId4"/>
          <a:stretch>
            <a:fillRect/>
          </a:stretch>
        </p:blipFill>
        <p:spPr>
          <a:xfrm>
            <a:off x="3028950" y="1950244"/>
            <a:ext cx="824187" cy="624538"/>
          </a:xfrm>
          <a:prstGeom prst="rect">
            <a:avLst/>
          </a:prstGeom>
        </p:spPr>
      </p:pic>
      <p:pic>
        <p:nvPicPr>
          <p:cNvPr id="5" name="Picture 4">
            <a:extLst>
              <a:ext uri="{FF2B5EF4-FFF2-40B4-BE49-F238E27FC236}">
                <a16:creationId xmlns:a16="http://schemas.microsoft.com/office/drawing/2014/main" id="{5727E0AE-5374-4D3C-BFEB-328D0BA6EA9E}"/>
              </a:ext>
            </a:extLst>
          </p:cNvPr>
          <p:cNvPicPr>
            <a:picLocks noChangeAspect="1"/>
          </p:cNvPicPr>
          <p:nvPr/>
        </p:nvPicPr>
        <p:blipFill>
          <a:blip r:embed="rId5"/>
          <a:stretch>
            <a:fillRect/>
          </a:stretch>
        </p:blipFill>
        <p:spPr>
          <a:xfrm>
            <a:off x="764381" y="3531520"/>
            <a:ext cx="2264569" cy="892841"/>
          </a:xfrm>
          <a:prstGeom prst="rect">
            <a:avLst/>
          </a:prstGeom>
        </p:spPr>
      </p:pic>
      <p:pic>
        <p:nvPicPr>
          <p:cNvPr id="6" name="Picture 5">
            <a:extLst>
              <a:ext uri="{FF2B5EF4-FFF2-40B4-BE49-F238E27FC236}">
                <a16:creationId xmlns:a16="http://schemas.microsoft.com/office/drawing/2014/main" id="{81B8ABA2-6EFC-4390-8527-02D5B690A452}"/>
              </a:ext>
            </a:extLst>
          </p:cNvPr>
          <p:cNvPicPr>
            <a:picLocks noChangeAspect="1"/>
          </p:cNvPicPr>
          <p:nvPr/>
        </p:nvPicPr>
        <p:blipFill>
          <a:blip r:embed="rId6"/>
          <a:stretch>
            <a:fillRect/>
          </a:stretch>
        </p:blipFill>
        <p:spPr>
          <a:xfrm>
            <a:off x="1042987" y="2727394"/>
            <a:ext cx="3243263" cy="931727"/>
          </a:xfrm>
          <a:prstGeom prst="rect">
            <a:avLst/>
          </a:prstGeom>
        </p:spPr>
      </p:pic>
      <p:pic>
        <p:nvPicPr>
          <p:cNvPr id="1026" name="Picture 2">
            <a:extLst>
              <a:ext uri="{FF2B5EF4-FFF2-40B4-BE49-F238E27FC236}">
                <a16:creationId xmlns:a16="http://schemas.microsoft.com/office/drawing/2014/main" id="{84A56B27-297F-40E5-BE18-E263A3421E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7570" y="1237657"/>
            <a:ext cx="1058189" cy="7125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3439997-F6B5-F5D4-1377-350FF55DC5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8953" y="3591841"/>
            <a:ext cx="1550147" cy="73890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go">
            <a:extLst>
              <a:ext uri="{FF2B5EF4-FFF2-40B4-BE49-F238E27FC236}">
                <a16:creationId xmlns:a16="http://schemas.microsoft.com/office/drawing/2014/main" id="{DA3B2B36-D4E5-15D4-9E8A-2EA444340C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0865" y="950966"/>
            <a:ext cx="1058189" cy="9992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CBD3767-1D07-EAB9-6384-8A5AB6BDB0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0722" y="3524834"/>
            <a:ext cx="1593046" cy="86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2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5026429" cy="400110"/>
          </a:xfrm>
          <a:prstGeom prst="rect">
            <a:avLst/>
          </a:prstGeom>
          <a:noFill/>
        </p:spPr>
        <p:txBody>
          <a:bodyPr wrap="square" rtlCol="0">
            <a:spAutoFit/>
          </a:bodyPr>
          <a:lstStyle/>
          <a:p>
            <a:pPr>
              <a:spcAft>
                <a:spcPts val="600"/>
              </a:spcAft>
            </a:pPr>
            <a:r>
              <a:rPr lang="en-AU" sz="2000" b="1" dirty="0">
                <a:solidFill>
                  <a:srgbClr val="2863AD"/>
                </a:solidFill>
                <a:latin typeface="Arial" panose="020B0604020202020204" pitchFamily="34" charset="0"/>
                <a:cs typeface="Arial" panose="020B0604020202020204" pitchFamily="34" charset="0"/>
              </a:rPr>
              <a:t>Acknowledgement of Country</a:t>
            </a:r>
            <a:endParaRPr lang="en-US" sz="2000" b="1" dirty="0">
              <a:solidFill>
                <a:srgbClr val="2863AD"/>
              </a:solidFill>
              <a:latin typeface="Arial" panose="020B0604020202020204" pitchFamily="34" charset="0"/>
              <a:cs typeface="Arial" panose="020B0604020202020204" pitchFamily="34" charset="0"/>
            </a:endParaRPr>
          </a:p>
        </p:txBody>
      </p:sp>
      <p:sp>
        <p:nvSpPr>
          <p:cNvPr id="3" name="TextBox 2"/>
          <p:cNvSpPr txBox="1"/>
          <p:nvPr/>
        </p:nvSpPr>
        <p:spPr>
          <a:xfrm>
            <a:off x="611700" y="737826"/>
            <a:ext cx="7039166" cy="3985706"/>
          </a:xfrm>
          <a:prstGeom prst="rect">
            <a:avLst/>
          </a:prstGeom>
          <a:noFill/>
        </p:spPr>
        <p:txBody>
          <a:bodyPr wrap="square" lIns="91440" tIns="45720" rIns="91440" bIns="45720" rtlCol="0" anchor="t">
            <a:spAutoFit/>
          </a:bodyPr>
          <a:lstStyle/>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000" dirty="0">
                <a:latin typeface="Calibri"/>
                <a:cs typeface="Arial"/>
              </a:rPr>
              <a:t>ANZBP acknowledges the Gadigal peoples of the Eora nation on which we gather today. We recognise and respect the cultural heritage, beliefs and continuing connection to the lands and waters of our Traditional Custodians and pay respect to their Elders past, present and emerging.</a:t>
            </a:r>
          </a:p>
          <a:p>
            <a:pPr marL="287655" indent="-287655">
              <a:spcAft>
                <a:spcPts val="600"/>
              </a:spcAft>
              <a:buClr>
                <a:schemeClr val="accent6">
                  <a:lumMod val="60000"/>
                  <a:lumOff val="40000"/>
                </a:schemeClr>
              </a:buClr>
              <a:buSzPct val="120000"/>
              <a:buFont typeface="Calibri" panose="020F0502020204030204" pitchFamily="34" charset="0"/>
              <a:buChar char="•"/>
              <a:defRPr/>
            </a:pPr>
            <a:endParaRPr lang="en-US" sz="2000" dirty="0"/>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US" sz="2000" dirty="0">
                <a:latin typeface="Calibri"/>
                <a:cs typeface="Arial"/>
              </a:rPr>
              <a:t>Indigenous Australians are more likely to be aware of biosolids and feel positive about biosolids use in their local area than non-Indigenous Australians (Community Attitudes to the Use and Management of Biosolids, ANZBP / Newgate Research, 2020).</a:t>
            </a:r>
          </a:p>
          <a:p>
            <a:endParaRPr lang="en-AU" dirty="0"/>
          </a:p>
        </p:txBody>
      </p:sp>
    </p:spTree>
    <p:extLst>
      <p:ext uri="{BB962C8B-B14F-4D97-AF65-F5344CB8AC3E}">
        <p14:creationId xmlns:p14="http://schemas.microsoft.com/office/powerpoint/2010/main" val="3320297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6141721" cy="400110"/>
          </a:xfrm>
          <a:prstGeom prst="rect">
            <a:avLst/>
          </a:prstGeom>
          <a:noFill/>
        </p:spPr>
        <p:txBody>
          <a:bodyPr wrap="square" rtlCol="0">
            <a:spAutoFit/>
          </a:bodyPr>
          <a:lstStyle/>
          <a:p>
            <a:pPr algn="r">
              <a:spcAft>
                <a:spcPts val="600"/>
              </a:spcAft>
            </a:pPr>
            <a:r>
              <a:rPr lang="en-AU" sz="2000" b="1" dirty="0">
                <a:solidFill>
                  <a:srgbClr val="2863AD"/>
                </a:solidFill>
                <a:latin typeface="Arial" panose="020B0604020202020204" pitchFamily="34" charset="0"/>
                <a:cs typeface="Arial" panose="020B0604020202020204" pitchFamily="34" charset="0"/>
              </a:rPr>
              <a:t>Outline </a:t>
            </a:r>
            <a:endParaRPr lang="en-US" sz="2000" b="1" dirty="0">
              <a:solidFill>
                <a:srgbClr val="2863AD"/>
              </a:solidFill>
              <a:latin typeface="Arial" panose="020B0604020202020204" pitchFamily="34" charset="0"/>
              <a:cs typeface="Arial" panose="020B0604020202020204" pitchFamily="34" charset="0"/>
            </a:endParaRPr>
          </a:p>
        </p:txBody>
      </p:sp>
      <p:sp>
        <p:nvSpPr>
          <p:cNvPr id="3" name="TextBox 2"/>
          <p:cNvSpPr txBox="1"/>
          <p:nvPr/>
        </p:nvSpPr>
        <p:spPr>
          <a:xfrm>
            <a:off x="4251960" y="737826"/>
            <a:ext cx="3913346" cy="1200329"/>
          </a:xfrm>
          <a:prstGeom prst="rect">
            <a:avLst/>
          </a:prstGeom>
          <a:noFill/>
        </p:spPr>
        <p:txBody>
          <a:bodyPr wrap="square" rtlCol="0">
            <a:spAutoFit/>
          </a:bodyPr>
          <a:lstStyle/>
          <a:p>
            <a:pPr marL="288000" indent="-288000">
              <a:buClr>
                <a:schemeClr val="accent6">
                  <a:lumMod val="60000"/>
                  <a:lumOff val="40000"/>
                </a:schemeClr>
              </a:buClr>
              <a:buSzPct val="120000"/>
              <a:buFont typeface="Calibri" panose="020F0502020204030204" pitchFamily="34" charset="0"/>
              <a:buChar char="•"/>
              <a:defRPr/>
            </a:pPr>
            <a:endParaRPr lang="en-US" dirty="0"/>
          </a:p>
          <a:p>
            <a:pPr marL="288000" indent="-288000">
              <a:buClr>
                <a:schemeClr val="accent6">
                  <a:lumMod val="60000"/>
                  <a:lumOff val="40000"/>
                </a:schemeClr>
              </a:buClr>
              <a:buSzPct val="120000"/>
              <a:buFont typeface="Calibri" panose="020F0502020204030204" pitchFamily="34" charset="0"/>
              <a:buChar char="•"/>
              <a:defRPr/>
            </a:pPr>
            <a:endParaRPr lang="en-US" dirty="0"/>
          </a:p>
          <a:p>
            <a:pPr marL="288000" indent="-288000">
              <a:buClr>
                <a:schemeClr val="accent6">
                  <a:lumMod val="60000"/>
                  <a:lumOff val="40000"/>
                </a:schemeClr>
              </a:buClr>
              <a:buSzPct val="120000"/>
              <a:buFont typeface="Calibri" panose="020F0502020204030204" pitchFamily="34" charset="0"/>
              <a:buChar char="•"/>
              <a:defRPr/>
            </a:pPr>
            <a:endParaRPr lang="en-AU" dirty="0"/>
          </a:p>
          <a:p>
            <a:endParaRPr lang="en-AU" dirty="0"/>
          </a:p>
        </p:txBody>
      </p:sp>
      <p:sp>
        <p:nvSpPr>
          <p:cNvPr id="7" name="TextBox 6">
            <a:extLst>
              <a:ext uri="{FF2B5EF4-FFF2-40B4-BE49-F238E27FC236}">
                <a16:creationId xmlns:a16="http://schemas.microsoft.com/office/drawing/2014/main" id="{A172D0B6-038E-D2E6-EF64-850C5A627EE2}"/>
              </a:ext>
            </a:extLst>
          </p:cNvPr>
          <p:cNvSpPr txBox="1"/>
          <p:nvPr/>
        </p:nvSpPr>
        <p:spPr>
          <a:xfrm>
            <a:off x="4747617" y="708138"/>
            <a:ext cx="4091750" cy="3585597"/>
          </a:xfrm>
          <a:prstGeom prst="rect">
            <a:avLst/>
          </a:prstGeom>
          <a:noFill/>
        </p:spPr>
        <p:txBody>
          <a:bodyPr wrap="square" lIns="91440" tIns="45720" rIns="91440" bIns="45720" rtlCol="0" anchor="t">
            <a:spAutoFit/>
          </a:bodyPr>
          <a:lstStyle/>
          <a:p>
            <a:pPr marL="287655" indent="-287655">
              <a:spcAft>
                <a:spcPts val="600"/>
              </a:spcAft>
              <a:buClr>
                <a:schemeClr val="accent6">
                  <a:lumMod val="60000"/>
                  <a:lumOff val="40000"/>
                </a:schemeClr>
              </a:buClr>
              <a:buSzPct val="120000"/>
              <a:buFont typeface="Calibri" panose="020F0502020204030204" pitchFamily="34" charset="0"/>
              <a:buChar char="•"/>
              <a:defRPr/>
            </a:pPr>
            <a:r>
              <a:rPr lang="en-US" sz="2400" dirty="0">
                <a:latin typeface="Calibri"/>
                <a:ea typeface="Calibri"/>
                <a:cs typeface="Calibri"/>
              </a:rPr>
              <a:t>Study objectives</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US" sz="2400" dirty="0">
                <a:latin typeface="Calibri"/>
                <a:ea typeface="Calibri"/>
                <a:cs typeface="Calibri"/>
              </a:rPr>
              <a:t>Approach and methodology</a:t>
            </a:r>
          </a:p>
          <a:p>
            <a:pPr marL="287655" indent="-287655">
              <a:spcAft>
                <a:spcPts val="600"/>
              </a:spcAft>
              <a:buClr>
                <a:srgbClr val="A9D18E"/>
              </a:buClr>
              <a:buSzPct val="120000"/>
              <a:buFont typeface="Calibri" panose="020F0502020204030204" pitchFamily="34" charset="0"/>
              <a:buChar char="•"/>
              <a:defRPr/>
            </a:pPr>
            <a:r>
              <a:rPr lang="en-US" sz="2400" dirty="0">
                <a:latin typeface="Calibri"/>
                <a:ea typeface="Calibri"/>
                <a:cs typeface="Calibri"/>
              </a:rPr>
              <a:t>Stakeholder survey</a:t>
            </a:r>
          </a:p>
          <a:p>
            <a:pPr marL="287655" indent="-287655">
              <a:spcAft>
                <a:spcPts val="600"/>
              </a:spcAft>
              <a:buClr>
                <a:srgbClr val="A9D18E"/>
              </a:buClr>
              <a:buSzPct val="120000"/>
              <a:buFont typeface="Calibri" panose="020F0502020204030204" pitchFamily="34" charset="0"/>
              <a:buChar char="•"/>
              <a:defRPr/>
            </a:pPr>
            <a:r>
              <a:rPr lang="en-US" sz="2400" dirty="0">
                <a:latin typeface="Calibri"/>
                <a:ea typeface="Calibri"/>
                <a:cs typeface="Calibri"/>
              </a:rPr>
              <a:t>Community survey</a:t>
            </a:r>
          </a:p>
          <a:p>
            <a:pPr marL="287655" indent="-287655">
              <a:spcAft>
                <a:spcPts val="600"/>
              </a:spcAft>
              <a:buClr>
                <a:srgbClr val="A9D18E"/>
              </a:buClr>
              <a:buSzPct val="120000"/>
              <a:buFont typeface="Calibri" panose="020F0502020204030204" pitchFamily="34" charset="0"/>
              <a:buChar char="•"/>
              <a:defRPr/>
            </a:pPr>
            <a:r>
              <a:rPr lang="en-US" sz="2400" dirty="0">
                <a:latin typeface="Calibri"/>
                <a:ea typeface="Calibri"/>
                <a:cs typeface="Calibri"/>
              </a:rPr>
              <a:t>Outcomes</a:t>
            </a:r>
            <a:endParaRPr lang="en-US" sz="2400" dirty="0">
              <a:latin typeface="Calibri"/>
              <a:ea typeface="Calibri"/>
              <a:cs typeface="Arial"/>
            </a:endParaRPr>
          </a:p>
          <a:p>
            <a:pPr marL="287655" indent="-287655">
              <a:spcAft>
                <a:spcPts val="600"/>
              </a:spcAft>
              <a:buClr>
                <a:srgbClr val="A9D18E"/>
              </a:buClr>
              <a:buSzPct val="120000"/>
              <a:buFont typeface="Calibri" panose="020F0502020204030204" pitchFamily="34" charset="0"/>
              <a:buChar char="•"/>
              <a:defRPr/>
            </a:pPr>
            <a:endParaRPr lang="en-US" sz="2400" dirty="0">
              <a:highlight>
                <a:srgbClr val="FFFF00"/>
              </a:highlight>
              <a:latin typeface="Calibri"/>
              <a:ea typeface="Calibri"/>
              <a:cs typeface="Calibri"/>
            </a:endParaRPr>
          </a:p>
          <a:p>
            <a:pPr marL="287655" indent="-287655">
              <a:spcAft>
                <a:spcPts val="600"/>
              </a:spcAft>
              <a:buClr>
                <a:srgbClr val="A9D18E"/>
              </a:buClr>
              <a:buSzPct val="120000"/>
              <a:buFont typeface="Calibri" panose="020F0502020204030204" pitchFamily="34" charset="0"/>
              <a:buChar char="•"/>
              <a:defRPr/>
            </a:pPr>
            <a:endParaRPr lang="en-US" sz="2400" dirty="0">
              <a:highlight>
                <a:srgbClr val="FFFF00"/>
              </a:highlight>
              <a:latin typeface="Calibri"/>
              <a:ea typeface="Calibri"/>
              <a:cs typeface="Calibri"/>
            </a:endParaRPr>
          </a:p>
          <a:p>
            <a:pPr>
              <a:spcAft>
                <a:spcPts val="600"/>
              </a:spcAft>
              <a:buClr>
                <a:schemeClr val="accent6">
                  <a:lumMod val="60000"/>
                  <a:lumOff val="40000"/>
                </a:schemeClr>
              </a:buClr>
              <a:buSzPct val="120000"/>
              <a:defRPr/>
            </a:pPr>
            <a:endParaRPr lang="en-US" sz="2400" dirty="0">
              <a:ea typeface="Calibri"/>
            </a:endParaRPr>
          </a:p>
        </p:txBody>
      </p:sp>
      <p:pic>
        <p:nvPicPr>
          <p:cNvPr id="5" name="Picture 4" descr="Hands holding a seedling&#10;&#10;Description automatically generated with medium confidence">
            <a:extLst>
              <a:ext uri="{FF2B5EF4-FFF2-40B4-BE49-F238E27FC236}">
                <a16:creationId xmlns:a16="http://schemas.microsoft.com/office/drawing/2014/main" id="{7B273160-64CA-4438-83EB-139893EE7A21}"/>
              </a:ext>
            </a:extLst>
          </p:cNvPr>
          <p:cNvPicPr>
            <a:picLocks noChangeAspect="1"/>
          </p:cNvPicPr>
          <p:nvPr/>
        </p:nvPicPr>
        <p:blipFill rotWithShape="1">
          <a:blip r:embed="rId3"/>
          <a:srcRect t="11984" r="3" b="3"/>
          <a:stretch/>
        </p:blipFill>
        <p:spPr>
          <a:xfrm>
            <a:off x="0" y="0"/>
            <a:ext cx="4587407" cy="51434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8" name="TextBox 7">
            <a:extLst>
              <a:ext uri="{FF2B5EF4-FFF2-40B4-BE49-F238E27FC236}">
                <a16:creationId xmlns:a16="http://schemas.microsoft.com/office/drawing/2014/main" id="{726666AC-BFA9-4454-A110-376E95B6D811}"/>
              </a:ext>
            </a:extLst>
          </p:cNvPr>
          <p:cNvSpPr txBox="1"/>
          <p:nvPr/>
        </p:nvSpPr>
        <p:spPr>
          <a:xfrm>
            <a:off x="3962401" y="4077902"/>
            <a:ext cx="38021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70C0"/>
                </a:solidFill>
                <a:latin typeface="Calibri"/>
                <a:cs typeface="Arial"/>
              </a:rPr>
              <a:t>Find survey reports at ANZBP website:</a:t>
            </a:r>
          </a:p>
          <a:p>
            <a:r>
              <a:rPr lang="en-US" dirty="0">
                <a:solidFill>
                  <a:srgbClr val="0070C0"/>
                </a:solidFill>
                <a:latin typeface="Calibri"/>
                <a:cs typeface="Calibri"/>
                <a:hlinkClick r:id="rId4">
                  <a:extLst>
                    <a:ext uri="{A12FA001-AC4F-418D-AE19-62706E023703}">
                      <ahyp:hlinkClr xmlns:ahyp="http://schemas.microsoft.com/office/drawing/2018/hyperlinkcolor" val="tx"/>
                    </a:ext>
                  </a:extLst>
                </a:hlinkClick>
              </a:rPr>
              <a:t>www.biosolids.com.au</a:t>
            </a:r>
            <a:endParaRPr lang="en-US" dirty="0">
              <a:solidFill>
                <a:srgbClr val="0070C0"/>
              </a:solidFill>
            </a:endParaRPr>
          </a:p>
        </p:txBody>
      </p:sp>
    </p:spTree>
    <p:extLst>
      <p:ext uri="{BB962C8B-B14F-4D97-AF65-F5344CB8AC3E}">
        <p14:creationId xmlns:p14="http://schemas.microsoft.com/office/powerpoint/2010/main" val="780094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Study objectives</a:t>
            </a:r>
          </a:p>
        </p:txBody>
      </p:sp>
      <p:sp>
        <p:nvSpPr>
          <p:cNvPr id="3" name="TextBox 2"/>
          <p:cNvSpPr txBox="1"/>
          <p:nvPr/>
        </p:nvSpPr>
        <p:spPr>
          <a:xfrm>
            <a:off x="611700" y="737826"/>
            <a:ext cx="7553606" cy="3847207"/>
          </a:xfrm>
          <a:prstGeom prst="rect">
            <a:avLst/>
          </a:prstGeom>
          <a:noFill/>
        </p:spPr>
        <p:txBody>
          <a:bodyPr wrap="square" lIns="91440" tIns="45720" rIns="91440" bIns="45720" rtlCol="0" anchor="t">
            <a:spAutoFit/>
          </a:bodyPr>
          <a:lstStyle/>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Awareness and knowledge</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Attitudes towards biosolids use:</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factors influencing community views</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key issues to address</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most trusted information sources</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Engagement strategies and communication materials</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Risk management</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Changes over time (2010 vs 2020)</a:t>
            </a:r>
          </a:p>
          <a:p>
            <a:pPr marL="287655" indent="-287655">
              <a:spcAft>
                <a:spcPts val="600"/>
              </a:spcAft>
              <a:buClr>
                <a:schemeClr val="accent6">
                  <a:lumMod val="60000"/>
                  <a:lumOff val="40000"/>
                </a:schemeClr>
              </a:buClr>
              <a:buSzPct val="120000"/>
              <a:buFont typeface="Calibri" panose="020F0502020204030204" pitchFamily="34" charset="0"/>
              <a:buChar char="•"/>
              <a:defRPr/>
            </a:pPr>
            <a:endParaRPr lang="en-AU" sz="2400" dirty="0">
              <a:latin typeface="Calibri"/>
              <a:cs typeface="Arial"/>
            </a:endParaRPr>
          </a:p>
        </p:txBody>
      </p:sp>
    </p:spTree>
    <p:extLst>
      <p:ext uri="{BB962C8B-B14F-4D97-AF65-F5344CB8AC3E}">
        <p14:creationId xmlns:p14="http://schemas.microsoft.com/office/powerpoint/2010/main" val="1109439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Approach and methodology</a:t>
            </a:r>
          </a:p>
        </p:txBody>
      </p:sp>
      <p:sp>
        <p:nvSpPr>
          <p:cNvPr id="3" name="TextBox 2"/>
          <p:cNvSpPr txBox="1"/>
          <p:nvPr/>
        </p:nvSpPr>
        <p:spPr>
          <a:xfrm>
            <a:off x="611700" y="737826"/>
            <a:ext cx="7651412" cy="2769989"/>
          </a:xfrm>
          <a:prstGeom prst="rect">
            <a:avLst/>
          </a:prstGeom>
          <a:noFill/>
        </p:spPr>
        <p:txBody>
          <a:bodyPr wrap="square" lIns="91440" tIns="45720" rIns="91440" bIns="45720" rtlCol="0" anchor="t">
            <a:spAutoFit/>
          </a:bodyPr>
          <a:lstStyle/>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Stakeholder interviews </a:t>
            </a:r>
            <a:r>
              <a:rPr lang="en-AU" sz="2400" i="1" dirty="0">
                <a:latin typeface="Calibri"/>
                <a:cs typeface="Arial"/>
              </a:rPr>
              <a:t>(Feb – Mar 2020)</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37 x 30-45 minute interviews (mix of phone and in-person)</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Wide range of stakeholder groups </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Stakeholder views and opinions on biosolids and the ANZBP</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Stakeholders needs</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Qualitative</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Pre- Covid pandemic</a:t>
            </a:r>
          </a:p>
        </p:txBody>
      </p:sp>
      <p:pic>
        <p:nvPicPr>
          <p:cNvPr id="6" name="Picture 5">
            <a:extLst>
              <a:ext uri="{FF2B5EF4-FFF2-40B4-BE49-F238E27FC236}">
                <a16:creationId xmlns:a16="http://schemas.microsoft.com/office/drawing/2014/main" id="{BAC62873-E6F9-4E3C-9932-017CC589C5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897"/>
          <a:stretch/>
        </p:blipFill>
        <p:spPr>
          <a:xfrm>
            <a:off x="5859882" y="2454537"/>
            <a:ext cx="2511238" cy="1622796"/>
          </a:xfrm>
          <a:prstGeom prst="rect">
            <a:avLst/>
          </a:prstGeom>
        </p:spPr>
      </p:pic>
      <p:pic>
        <p:nvPicPr>
          <p:cNvPr id="7" name="Picture 6">
            <a:extLst>
              <a:ext uri="{FF2B5EF4-FFF2-40B4-BE49-F238E27FC236}">
                <a16:creationId xmlns:a16="http://schemas.microsoft.com/office/drawing/2014/main" id="{0D4D919F-ED28-47CF-A941-448611618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0940" y="3135922"/>
            <a:ext cx="2160603" cy="1622796"/>
          </a:xfrm>
          <a:prstGeom prst="rect">
            <a:avLst/>
          </a:prstGeom>
        </p:spPr>
      </p:pic>
      <p:sp>
        <p:nvSpPr>
          <p:cNvPr id="8" name="Rectangle 7">
            <a:extLst>
              <a:ext uri="{FF2B5EF4-FFF2-40B4-BE49-F238E27FC236}">
                <a16:creationId xmlns:a16="http://schemas.microsoft.com/office/drawing/2014/main" id="{29634047-2D0D-47C6-A3B0-F0346D8E7C7D}"/>
              </a:ext>
            </a:extLst>
          </p:cNvPr>
          <p:cNvSpPr/>
          <p:nvPr/>
        </p:nvSpPr>
        <p:spPr>
          <a:xfrm>
            <a:off x="1377387" y="4113286"/>
            <a:ext cx="2702530" cy="584775"/>
          </a:xfrm>
          <a:prstGeom prst="rect">
            <a:avLst/>
          </a:prstGeom>
          <a:ln w="38100">
            <a:noFill/>
          </a:ln>
        </p:spPr>
        <p:txBody>
          <a:bodyPr wrap="square">
            <a:spAutoFit/>
          </a:bodyPr>
          <a:lstStyle/>
          <a:p>
            <a:pPr algn="ctr">
              <a:spcAft>
                <a:spcPts val="600"/>
              </a:spcAft>
              <a:buClr>
                <a:schemeClr val="accent6">
                  <a:lumMod val="60000"/>
                  <a:lumOff val="40000"/>
                </a:schemeClr>
              </a:buClr>
              <a:buSzPct val="120000"/>
              <a:defRPr/>
            </a:pPr>
            <a:r>
              <a:rPr lang="en-AU" sz="1600" dirty="0">
                <a:latin typeface="Calibri"/>
                <a:cs typeface="Arial"/>
              </a:rPr>
              <a:t>Biosolids being loaded for spreading on agricultural land</a:t>
            </a:r>
          </a:p>
        </p:txBody>
      </p:sp>
    </p:spTree>
    <p:extLst>
      <p:ext uri="{BB962C8B-B14F-4D97-AF65-F5344CB8AC3E}">
        <p14:creationId xmlns:p14="http://schemas.microsoft.com/office/powerpoint/2010/main" val="237578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Approach and methodology</a:t>
            </a:r>
          </a:p>
        </p:txBody>
      </p:sp>
      <p:sp>
        <p:nvSpPr>
          <p:cNvPr id="3" name="TextBox 2"/>
          <p:cNvSpPr txBox="1"/>
          <p:nvPr/>
        </p:nvSpPr>
        <p:spPr>
          <a:xfrm>
            <a:off x="611700" y="737826"/>
            <a:ext cx="7651412" cy="3462486"/>
          </a:xfrm>
          <a:prstGeom prst="rect">
            <a:avLst/>
          </a:prstGeom>
          <a:noFill/>
        </p:spPr>
        <p:txBody>
          <a:bodyPr wrap="square" lIns="91440" tIns="45720" rIns="91440" bIns="45720" rtlCol="0" anchor="t">
            <a:spAutoFit/>
          </a:bodyPr>
          <a:lstStyle/>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Community survey </a:t>
            </a:r>
            <a:r>
              <a:rPr lang="en-AU" sz="2400" i="1" dirty="0">
                <a:latin typeface="Calibri"/>
                <a:cs typeface="Arial"/>
              </a:rPr>
              <a:t>(May 2020 – Jun 2020)</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15-minute online survey</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20-minute computer aided telephone interview (CATI) survey</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Sample size n=1225 participants (n=1,029 in Australia; n=226 in NZ).</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Quotas: location, age, gender, proximity</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Quantitative</a:t>
            </a:r>
          </a:p>
          <a:p>
            <a:pPr marL="914400" lvl="1" indent="-457200">
              <a:spcAft>
                <a:spcPts val="600"/>
              </a:spcAft>
              <a:buClr>
                <a:schemeClr val="accent6">
                  <a:lumMod val="60000"/>
                  <a:lumOff val="40000"/>
                </a:schemeClr>
              </a:buClr>
              <a:buSzPct val="120000"/>
              <a:buFont typeface="Wingdings" panose="05000000000000000000" pitchFamily="2" charset="2"/>
              <a:buChar char="§"/>
              <a:defRPr/>
            </a:pPr>
            <a:r>
              <a:rPr lang="en-AU" sz="2000" dirty="0">
                <a:latin typeface="Calibri"/>
                <a:cs typeface="Arial"/>
              </a:rPr>
              <a:t>During Covid pandemic</a:t>
            </a:r>
          </a:p>
          <a:p>
            <a:pPr>
              <a:spcAft>
                <a:spcPts val="600"/>
              </a:spcAft>
              <a:buClr>
                <a:schemeClr val="accent6">
                  <a:lumMod val="60000"/>
                  <a:lumOff val="40000"/>
                </a:schemeClr>
              </a:buClr>
              <a:buSzPct val="120000"/>
              <a:defRPr/>
            </a:pPr>
            <a:endParaRPr lang="en-AU" sz="2000" dirty="0">
              <a:latin typeface="Calibri"/>
              <a:cs typeface="Arial"/>
            </a:endParaRPr>
          </a:p>
        </p:txBody>
      </p:sp>
      <p:pic>
        <p:nvPicPr>
          <p:cNvPr id="4" name="Picture 3" descr="A picture containing sky, outdoor, sandy&#10;&#10;Description automatically generated">
            <a:extLst>
              <a:ext uri="{FF2B5EF4-FFF2-40B4-BE49-F238E27FC236}">
                <a16:creationId xmlns:a16="http://schemas.microsoft.com/office/drawing/2014/main" id="{9DB1529D-AB5E-4CD7-A70E-7C756EBE4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453" y="3182716"/>
            <a:ext cx="2350873" cy="1509847"/>
          </a:xfrm>
          <a:prstGeom prst="rect">
            <a:avLst/>
          </a:prstGeom>
        </p:spPr>
      </p:pic>
      <p:sp>
        <p:nvSpPr>
          <p:cNvPr id="5" name="Rectangle 4">
            <a:extLst>
              <a:ext uri="{FF2B5EF4-FFF2-40B4-BE49-F238E27FC236}">
                <a16:creationId xmlns:a16="http://schemas.microsoft.com/office/drawing/2014/main" id="{70025734-F106-457D-865C-1C533DAA179D}"/>
              </a:ext>
            </a:extLst>
          </p:cNvPr>
          <p:cNvSpPr/>
          <p:nvPr/>
        </p:nvSpPr>
        <p:spPr>
          <a:xfrm>
            <a:off x="2395215" y="4129639"/>
            <a:ext cx="2511238" cy="584775"/>
          </a:xfrm>
          <a:prstGeom prst="rect">
            <a:avLst/>
          </a:prstGeom>
          <a:ln w="38100">
            <a:noFill/>
          </a:ln>
        </p:spPr>
        <p:txBody>
          <a:bodyPr wrap="square">
            <a:spAutoFit/>
          </a:bodyPr>
          <a:lstStyle/>
          <a:p>
            <a:pPr algn="ctr">
              <a:spcAft>
                <a:spcPts val="600"/>
              </a:spcAft>
              <a:buClr>
                <a:schemeClr val="accent6">
                  <a:lumMod val="60000"/>
                  <a:lumOff val="40000"/>
                </a:schemeClr>
              </a:buClr>
              <a:buSzPct val="120000"/>
              <a:defRPr/>
            </a:pPr>
            <a:r>
              <a:rPr lang="en-AU" sz="1600" dirty="0">
                <a:latin typeface="Calibri"/>
                <a:cs typeface="Arial"/>
              </a:rPr>
              <a:t>Biosolids being delivered for mine rehabilitation</a:t>
            </a:r>
          </a:p>
        </p:txBody>
      </p:sp>
    </p:spTree>
    <p:extLst>
      <p:ext uri="{BB962C8B-B14F-4D97-AF65-F5344CB8AC3E}">
        <p14:creationId xmlns:p14="http://schemas.microsoft.com/office/powerpoint/2010/main" val="1598151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Stakeholder survey results</a:t>
            </a:r>
          </a:p>
        </p:txBody>
      </p:sp>
      <p:grpSp>
        <p:nvGrpSpPr>
          <p:cNvPr id="4" name="Group 3">
            <a:extLst>
              <a:ext uri="{FF2B5EF4-FFF2-40B4-BE49-F238E27FC236}">
                <a16:creationId xmlns:a16="http://schemas.microsoft.com/office/drawing/2014/main" id="{C32294EF-5A3A-1F5D-C654-61754FB2A49B}"/>
              </a:ext>
            </a:extLst>
          </p:cNvPr>
          <p:cNvGrpSpPr/>
          <p:nvPr/>
        </p:nvGrpSpPr>
        <p:grpSpPr>
          <a:xfrm>
            <a:off x="251212" y="561310"/>
            <a:ext cx="7425732" cy="4167394"/>
            <a:chOff x="251212" y="561310"/>
            <a:chExt cx="7425732" cy="4167394"/>
          </a:xfrm>
        </p:grpSpPr>
        <p:pic>
          <p:nvPicPr>
            <p:cNvPr id="5" name="Picture 4">
              <a:extLst>
                <a:ext uri="{FF2B5EF4-FFF2-40B4-BE49-F238E27FC236}">
                  <a16:creationId xmlns:a16="http://schemas.microsoft.com/office/drawing/2014/main" id="{E0FE02DE-9351-46D0-8AAB-A17A0A072E86}"/>
                </a:ext>
              </a:extLst>
            </p:cNvPr>
            <p:cNvPicPr>
              <a:picLocks noChangeAspect="1"/>
            </p:cNvPicPr>
            <p:nvPr/>
          </p:nvPicPr>
          <p:blipFill rotWithShape="1">
            <a:blip r:embed="rId3"/>
            <a:srcRect t="12602"/>
            <a:stretch/>
          </p:blipFill>
          <p:spPr>
            <a:xfrm>
              <a:off x="251212" y="561310"/>
              <a:ext cx="7425732" cy="4167394"/>
            </a:xfrm>
            <a:prstGeom prst="rect">
              <a:avLst/>
            </a:prstGeom>
          </p:spPr>
        </p:pic>
        <p:sp>
          <p:nvSpPr>
            <p:cNvPr id="3" name="Rectangle 2">
              <a:extLst>
                <a:ext uri="{FF2B5EF4-FFF2-40B4-BE49-F238E27FC236}">
                  <a16:creationId xmlns:a16="http://schemas.microsoft.com/office/drawing/2014/main" id="{E440DCEF-EDF6-4511-B8E1-594396D137D9}"/>
                </a:ext>
              </a:extLst>
            </p:cNvPr>
            <p:cNvSpPr/>
            <p:nvPr/>
          </p:nvSpPr>
          <p:spPr>
            <a:xfrm>
              <a:off x="7104185" y="4481565"/>
              <a:ext cx="241160" cy="110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990796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Stakeholder survey results</a:t>
            </a:r>
          </a:p>
        </p:txBody>
      </p:sp>
      <p:sp>
        <p:nvSpPr>
          <p:cNvPr id="3" name="TextBox 2"/>
          <p:cNvSpPr txBox="1"/>
          <p:nvPr/>
        </p:nvSpPr>
        <p:spPr>
          <a:xfrm>
            <a:off x="611700" y="737826"/>
            <a:ext cx="7795700" cy="2246769"/>
          </a:xfrm>
          <a:prstGeom prst="rect">
            <a:avLst/>
          </a:prstGeom>
          <a:noFill/>
        </p:spPr>
        <p:txBody>
          <a:bodyPr wrap="square" lIns="91440" tIns="45720" rIns="91440" bIns="45720" rtlCol="0" anchor="t">
            <a:spAutoFit/>
          </a:bodyPr>
          <a:lstStyle/>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Awareness of biosolids uses and benefits</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Concerns about emerging contaminants</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Composting and energy recovery</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Investment drivers</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New technologies</a:t>
            </a:r>
          </a:p>
        </p:txBody>
      </p:sp>
      <p:pic>
        <p:nvPicPr>
          <p:cNvPr id="5" name="Picture 4">
            <a:extLst>
              <a:ext uri="{FF2B5EF4-FFF2-40B4-BE49-F238E27FC236}">
                <a16:creationId xmlns:a16="http://schemas.microsoft.com/office/drawing/2014/main" id="{1E115961-D6E5-40AF-BB2D-B401762458C4}"/>
              </a:ext>
            </a:extLst>
          </p:cNvPr>
          <p:cNvPicPr>
            <a:picLocks noChangeAspect="1"/>
          </p:cNvPicPr>
          <p:nvPr/>
        </p:nvPicPr>
        <p:blipFill>
          <a:blip r:embed="rId3"/>
          <a:stretch>
            <a:fillRect/>
          </a:stretch>
        </p:blipFill>
        <p:spPr>
          <a:xfrm>
            <a:off x="4212505" y="2179961"/>
            <a:ext cx="3392061" cy="2544046"/>
          </a:xfrm>
          <a:prstGeom prst="rect">
            <a:avLst/>
          </a:prstGeom>
        </p:spPr>
      </p:pic>
      <p:sp>
        <p:nvSpPr>
          <p:cNvPr id="6" name="Rectangle 5">
            <a:extLst>
              <a:ext uri="{FF2B5EF4-FFF2-40B4-BE49-F238E27FC236}">
                <a16:creationId xmlns:a16="http://schemas.microsoft.com/office/drawing/2014/main" id="{E476618B-84C3-4D06-A274-78DA47242635}"/>
              </a:ext>
            </a:extLst>
          </p:cNvPr>
          <p:cNvSpPr/>
          <p:nvPr/>
        </p:nvSpPr>
        <p:spPr>
          <a:xfrm>
            <a:off x="2377509" y="3893009"/>
            <a:ext cx="1834997" cy="830997"/>
          </a:xfrm>
          <a:prstGeom prst="rect">
            <a:avLst/>
          </a:prstGeom>
          <a:ln w="38100">
            <a:noFill/>
          </a:ln>
        </p:spPr>
        <p:txBody>
          <a:bodyPr wrap="square">
            <a:spAutoFit/>
          </a:bodyPr>
          <a:lstStyle/>
          <a:p>
            <a:pPr algn="ctr">
              <a:spcAft>
                <a:spcPts val="600"/>
              </a:spcAft>
              <a:buClr>
                <a:schemeClr val="accent6">
                  <a:lumMod val="60000"/>
                  <a:lumOff val="40000"/>
                </a:schemeClr>
              </a:buClr>
              <a:buSzPct val="120000"/>
              <a:defRPr/>
            </a:pPr>
            <a:r>
              <a:rPr lang="en-AU" sz="1600" dirty="0">
                <a:latin typeface="Calibri"/>
                <a:cs typeface="Arial"/>
              </a:rPr>
              <a:t>Loganholme WWTW biosolids gasification plant</a:t>
            </a:r>
          </a:p>
        </p:txBody>
      </p:sp>
    </p:spTree>
    <p:extLst>
      <p:ext uri="{BB962C8B-B14F-4D97-AF65-F5344CB8AC3E}">
        <p14:creationId xmlns:p14="http://schemas.microsoft.com/office/powerpoint/2010/main" val="3875169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561D75-829B-9943-B726-567583894456}"/>
              </a:ext>
            </a:extLst>
          </p:cNvPr>
          <p:cNvSpPr txBox="1"/>
          <p:nvPr/>
        </p:nvSpPr>
        <p:spPr>
          <a:xfrm>
            <a:off x="274319" y="77585"/>
            <a:ext cx="7988793" cy="400110"/>
          </a:xfrm>
          <a:prstGeom prst="rect">
            <a:avLst/>
          </a:prstGeom>
          <a:noFill/>
        </p:spPr>
        <p:txBody>
          <a:bodyPr wrap="square" lIns="91440" tIns="45720" rIns="91440" bIns="45720" rtlCol="0" anchor="t">
            <a:spAutoFit/>
          </a:bodyPr>
          <a:lstStyle/>
          <a:p>
            <a:pPr>
              <a:spcAft>
                <a:spcPts val="600"/>
              </a:spcAft>
            </a:pPr>
            <a:r>
              <a:rPr lang="en-US" sz="2000" b="1" dirty="0">
                <a:solidFill>
                  <a:srgbClr val="2863AD"/>
                </a:solidFill>
                <a:latin typeface="Arial"/>
                <a:cs typeface="Arial"/>
              </a:rPr>
              <a:t>Stakeholder survey recommendations</a:t>
            </a:r>
          </a:p>
        </p:txBody>
      </p:sp>
      <p:pic>
        <p:nvPicPr>
          <p:cNvPr id="4" name="Picture 3">
            <a:extLst>
              <a:ext uri="{FF2B5EF4-FFF2-40B4-BE49-F238E27FC236}">
                <a16:creationId xmlns:a16="http://schemas.microsoft.com/office/drawing/2014/main" id="{6B092084-7CC3-4C79-A2A3-7B2B61575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1464"/>
          <a:stretch/>
        </p:blipFill>
        <p:spPr>
          <a:xfrm rot="5400000">
            <a:off x="5712855" y="613833"/>
            <a:ext cx="2548921" cy="3265803"/>
          </a:xfrm>
          <a:prstGeom prst="rect">
            <a:avLst/>
          </a:prstGeom>
        </p:spPr>
      </p:pic>
      <p:sp>
        <p:nvSpPr>
          <p:cNvPr id="7" name="Rectangle 6">
            <a:extLst>
              <a:ext uri="{FF2B5EF4-FFF2-40B4-BE49-F238E27FC236}">
                <a16:creationId xmlns:a16="http://schemas.microsoft.com/office/drawing/2014/main" id="{D1555D91-37C8-434A-AA29-A373C6D7EAA6}"/>
              </a:ext>
            </a:extLst>
          </p:cNvPr>
          <p:cNvSpPr/>
          <p:nvPr/>
        </p:nvSpPr>
        <p:spPr>
          <a:xfrm>
            <a:off x="5803511" y="3586451"/>
            <a:ext cx="2367608" cy="584775"/>
          </a:xfrm>
          <a:prstGeom prst="rect">
            <a:avLst/>
          </a:prstGeom>
          <a:ln w="38100">
            <a:noFill/>
          </a:ln>
        </p:spPr>
        <p:txBody>
          <a:bodyPr wrap="square">
            <a:spAutoFit/>
          </a:bodyPr>
          <a:lstStyle/>
          <a:p>
            <a:pPr algn="ctr">
              <a:spcAft>
                <a:spcPts val="600"/>
              </a:spcAft>
              <a:buClr>
                <a:schemeClr val="accent6">
                  <a:lumMod val="60000"/>
                  <a:lumOff val="40000"/>
                </a:schemeClr>
              </a:buClr>
              <a:buSzPct val="120000"/>
              <a:defRPr/>
            </a:pPr>
            <a:r>
              <a:rPr lang="en-AU" sz="1600" dirty="0">
                <a:latin typeface="Calibri"/>
                <a:cs typeface="Arial"/>
              </a:rPr>
              <a:t>Loganholme WWTW biochar product</a:t>
            </a:r>
          </a:p>
        </p:txBody>
      </p:sp>
      <p:sp>
        <p:nvSpPr>
          <p:cNvPr id="8" name="TextBox 7">
            <a:extLst>
              <a:ext uri="{FF2B5EF4-FFF2-40B4-BE49-F238E27FC236}">
                <a16:creationId xmlns:a16="http://schemas.microsoft.com/office/drawing/2014/main" id="{BE099F7B-DB91-4B99-AC42-0F3F86DBFD5B}"/>
              </a:ext>
            </a:extLst>
          </p:cNvPr>
          <p:cNvSpPr txBox="1"/>
          <p:nvPr/>
        </p:nvSpPr>
        <p:spPr>
          <a:xfrm>
            <a:off x="611701" y="737826"/>
            <a:ext cx="4353838" cy="3354765"/>
          </a:xfrm>
          <a:prstGeom prst="rect">
            <a:avLst/>
          </a:prstGeom>
          <a:noFill/>
        </p:spPr>
        <p:txBody>
          <a:bodyPr wrap="square" lIns="91440" tIns="45720" rIns="91440" bIns="45720" rtlCol="0" anchor="t">
            <a:spAutoFit/>
          </a:bodyPr>
          <a:lstStyle/>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Build confidence around emerging contaminants </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Build awareness of benefits and case studies</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Invest in source control</a:t>
            </a:r>
          </a:p>
          <a:p>
            <a:pPr marL="287655" indent="-287655">
              <a:spcAft>
                <a:spcPts val="600"/>
              </a:spcAft>
              <a:buClr>
                <a:schemeClr val="accent6">
                  <a:lumMod val="60000"/>
                  <a:lumOff val="40000"/>
                </a:schemeClr>
              </a:buClr>
              <a:buSzPct val="120000"/>
              <a:buFont typeface="Calibri" panose="020F0502020204030204" pitchFamily="34" charset="0"/>
              <a:buChar char="•"/>
              <a:defRPr/>
            </a:pPr>
            <a:r>
              <a:rPr lang="en-AU" sz="2400" dirty="0">
                <a:latin typeface="Calibri"/>
                <a:cs typeface="Arial"/>
              </a:rPr>
              <a:t>Support market development and diversification</a:t>
            </a:r>
          </a:p>
          <a:p>
            <a:pPr marL="287655" indent="-287655">
              <a:spcAft>
                <a:spcPts val="600"/>
              </a:spcAft>
              <a:buClr>
                <a:schemeClr val="accent6">
                  <a:lumMod val="60000"/>
                  <a:lumOff val="40000"/>
                </a:schemeClr>
              </a:buClr>
              <a:buSzPct val="120000"/>
              <a:buFont typeface="Calibri" panose="020F0502020204030204" pitchFamily="34" charset="0"/>
              <a:buChar char="•"/>
              <a:defRPr/>
            </a:pPr>
            <a:endParaRPr lang="en-AU" sz="2400" dirty="0">
              <a:latin typeface="Calibri"/>
              <a:cs typeface="Arial"/>
            </a:endParaRPr>
          </a:p>
        </p:txBody>
      </p:sp>
    </p:spTree>
    <p:extLst>
      <p:ext uri="{BB962C8B-B14F-4D97-AF65-F5344CB8AC3E}">
        <p14:creationId xmlns:p14="http://schemas.microsoft.com/office/powerpoint/2010/main" val="15268072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df3848f-b227-4414-ad3c-5d6459e6dd05">
      <UserInfo>
        <DisplayName>Minh Duc Nguyen</DisplayName>
        <AccountId>57</AccountId>
        <AccountType/>
      </UserInfo>
      <UserInfo>
        <DisplayName>Katie Trevor</DisplayName>
        <AccountId>21</AccountId>
        <AccountType/>
      </UserInfo>
    </SharedWithUsers>
    <TaxCatchAll xmlns="ddf3848f-b227-4414-ad3c-5d6459e6dd05" xsi:nil="true"/>
    <lcf76f155ced4ddcb4097134ff3c332f xmlns="0e175b4d-12af-4be7-abb9-e7116a72ce9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9F380596831E4EA705A8C9BE8DFB47" ma:contentTypeVersion="16" ma:contentTypeDescription="Create a new document." ma:contentTypeScope="" ma:versionID="bbd85f764a7cad271f8d07b36e0c4ca0">
  <xsd:schema xmlns:xsd="http://www.w3.org/2001/XMLSchema" xmlns:xs="http://www.w3.org/2001/XMLSchema" xmlns:p="http://schemas.microsoft.com/office/2006/metadata/properties" xmlns:ns2="0e175b4d-12af-4be7-abb9-e7116a72ce92" xmlns:ns3="ddf3848f-b227-4414-ad3c-5d6459e6dd05" targetNamespace="http://schemas.microsoft.com/office/2006/metadata/properties" ma:root="true" ma:fieldsID="5ca7e5d48c41eb511a4325fde2c93dfc" ns2:_="" ns3:_="">
    <xsd:import namespace="0e175b4d-12af-4be7-abb9-e7116a72ce92"/>
    <xsd:import namespace="ddf3848f-b227-4414-ad3c-5d6459e6dd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175b4d-12af-4be7-abb9-e7116a72c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c59dec-9398-4565-aded-1e023987b2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f3848f-b227-4414-ad3c-5d6459e6dd0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f23a678-455f-4b9a-8194-5d7633418189}" ma:internalName="TaxCatchAll" ma:showField="CatchAllData" ma:web="ddf3848f-b227-4414-ad3c-5d6459e6dd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E46DDA-B4FA-4038-BCBB-9065F24BADD5}">
  <ds:schemaRefs>
    <ds:schemaRef ds:uri="http://purl.org/dc/elements/1.1/"/>
    <ds:schemaRef ds:uri="http://schemas.microsoft.com/office/2006/documentManagement/types"/>
    <ds:schemaRef ds:uri="ddf3848f-b227-4414-ad3c-5d6459e6dd05"/>
    <ds:schemaRef ds:uri="http://purl.org/dc/terms/"/>
    <ds:schemaRef ds:uri="http://schemas.openxmlformats.org/package/2006/metadata/core-properties"/>
    <ds:schemaRef ds:uri="http://purl.org/dc/dcmitype/"/>
    <ds:schemaRef ds:uri="http://schemas.microsoft.com/office/infopath/2007/PartnerControls"/>
    <ds:schemaRef ds:uri="0e175b4d-12af-4be7-abb9-e7116a72ce92"/>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DF65A60-8CEA-4C38-81E7-CC33949F57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175b4d-12af-4be7-abb9-e7116a72ce92"/>
    <ds:schemaRef ds:uri="ddf3848f-b227-4414-ad3c-5d6459e6dd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DB6D81-6B2E-4120-8698-10CF352FA1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3469</TotalTime>
  <Words>2793</Words>
  <Application>Microsoft Office PowerPoint</Application>
  <PresentationFormat>On-screen Show (16:9)</PresentationFormat>
  <Paragraphs>213</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Jay'C Rivera</dc:creator>
  <cp:lastModifiedBy>Lauren Randall</cp:lastModifiedBy>
  <cp:revision>316</cp:revision>
  <cp:lastPrinted>2022-09-01T13:51:24Z</cp:lastPrinted>
  <dcterms:created xsi:type="dcterms:W3CDTF">2019-01-29T02:00:03Z</dcterms:created>
  <dcterms:modified xsi:type="dcterms:W3CDTF">2023-02-06T01:21:27Z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0x010100A99F380596831E4EA705A8C9BE8DFB47</vt:lpwstr>
  </property>
</Properties>
</file>